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04" r:id="rId2"/>
    <p:sldId id="278" r:id="rId3"/>
    <p:sldId id="279" r:id="rId4"/>
    <p:sldId id="309" r:id="rId5"/>
    <p:sldId id="267" r:id="rId6"/>
    <p:sldId id="307" r:id="rId7"/>
    <p:sldId id="315" r:id="rId8"/>
    <p:sldId id="318" r:id="rId9"/>
    <p:sldId id="305" r:id="rId10"/>
    <p:sldId id="281" r:id="rId11"/>
    <p:sldId id="297" r:id="rId12"/>
    <p:sldId id="310" r:id="rId13"/>
    <p:sldId id="282" r:id="rId14"/>
    <p:sldId id="311" r:id="rId15"/>
    <p:sldId id="294" r:id="rId16"/>
    <p:sldId id="308" r:id="rId17"/>
    <p:sldId id="322" r:id="rId18"/>
    <p:sldId id="323" r:id="rId19"/>
    <p:sldId id="321" r:id="rId20"/>
    <p:sldId id="295" r:id="rId21"/>
    <p:sldId id="312" r:id="rId22"/>
    <p:sldId id="314" r:id="rId23"/>
    <p:sldId id="319" r:id="rId24"/>
    <p:sldId id="316" r:id="rId25"/>
    <p:sldId id="320" r:id="rId26"/>
    <p:sldId id="313" r:id="rId27"/>
    <p:sldId id="302" r:id="rId28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30"/>
    </p:embeddedFont>
    <p:embeddedFont>
      <p:font typeface="나눔바른펜" panose="020B0503000000000000" pitchFamily="50" charset="-127"/>
      <p:regular r:id="rId31"/>
      <p:bold r:id="rId32"/>
    </p:embeddedFont>
    <p:embeddedFont>
      <p:font typeface="나눔스퀘어라운드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Yoon 윤고딕 520_TT" panose="020B0600000101010101" charset="-127"/>
      <p:regular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나눔바른고딕 Light" panose="020B060302010102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DADADA"/>
    <a:srgbClr val="B1B1B1"/>
    <a:srgbClr val="B3B3B3"/>
    <a:srgbClr val="BFA681"/>
    <a:srgbClr val="FEC527"/>
    <a:srgbClr val="0BA6DD"/>
    <a:srgbClr val="AF9061"/>
    <a:srgbClr val="272123"/>
    <a:srgbClr val="FD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5" autoAdjust="0"/>
    <p:restoredTop sz="98113" autoAdjust="0"/>
  </p:normalViewPr>
  <p:slideViewPr>
    <p:cSldViewPr>
      <p:cViewPr varScale="1">
        <p:scale>
          <a:sx n="82" d="100"/>
          <a:sy n="82" d="100"/>
        </p:scale>
        <p:origin x="179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45C68-0E38-4441-B972-63E6EFBEA037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24F76-0FE2-4837-8FBA-54130511C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3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24F76-0FE2-4837-8FBA-54130511CB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4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24F76-0FE2-4837-8FBA-54130511CB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1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239852" y="3871884"/>
            <a:ext cx="2664296" cy="0"/>
          </a:xfrm>
          <a:prstGeom prst="lin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1771394" y="3094294"/>
            <a:ext cx="5601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영아돌연사증후군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예방 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8164" y="4015900"/>
            <a:ext cx="178766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제안서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4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122093     </a:t>
            </a:r>
            <a:r>
              <a:rPr lang="ko-KR" altLang="en-US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육문수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122186    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김태균</a:t>
            </a:r>
            <a:b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15012966  </a:t>
            </a:r>
            <a:r>
              <a:rPr lang="ko-KR" altLang="en-US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박효완</a:t>
            </a:r>
            <a:b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16011037 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신우성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07" y="2026354"/>
            <a:ext cx="847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각 삼각형 3"/>
          <p:cNvSpPr/>
          <p:nvPr/>
        </p:nvSpPr>
        <p:spPr>
          <a:xfrm rot="5400000">
            <a:off x="1118" y="0"/>
            <a:ext cx="964800" cy="96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>
            <a:spLocks noChangeAspect="1"/>
          </p:cNvSpPr>
          <p:nvPr/>
        </p:nvSpPr>
        <p:spPr>
          <a:xfrm rot="16200000" flipH="1">
            <a:off x="8179200" y="-3503"/>
            <a:ext cx="964800" cy="96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575556" y="478897"/>
            <a:ext cx="7992888" cy="35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7CAFD77-E594-457A-A3A5-F782B3365642}"/>
              </a:ext>
            </a:extLst>
          </p:cNvPr>
          <p:cNvSpPr/>
          <p:nvPr/>
        </p:nvSpPr>
        <p:spPr>
          <a:xfrm>
            <a:off x="0" y="5893200"/>
            <a:ext cx="964800" cy="96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FE50CC7C-19CE-494E-896F-F3D27EEEB37B}"/>
              </a:ext>
            </a:extLst>
          </p:cNvPr>
          <p:cNvSpPr>
            <a:spLocks noChangeAspect="1"/>
          </p:cNvSpPr>
          <p:nvPr/>
        </p:nvSpPr>
        <p:spPr>
          <a:xfrm flipH="1">
            <a:off x="8179200" y="5893200"/>
            <a:ext cx="964800" cy="96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469C92-28B1-4DE7-9D1B-8DDF8F73D363}"/>
              </a:ext>
            </a:extLst>
          </p:cNvPr>
          <p:cNvCxnSpPr>
            <a:cxnSpLocks/>
          </p:cNvCxnSpPr>
          <p:nvPr/>
        </p:nvCxnSpPr>
        <p:spPr>
          <a:xfrm>
            <a:off x="575557" y="6413826"/>
            <a:ext cx="7992888" cy="35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5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B59ED-86DB-44DE-BB95-C6D49445944B}"/>
              </a:ext>
            </a:extLst>
          </p:cNvPr>
          <p:cNvSpPr txBox="1"/>
          <p:nvPr/>
        </p:nvSpPr>
        <p:spPr>
          <a:xfrm>
            <a:off x="3386096" y="3005599"/>
            <a:ext cx="2371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EB283-A935-48E4-8DE7-7A4D123C15F9}"/>
              </a:ext>
            </a:extLst>
          </p:cNvPr>
          <p:cNvSpPr txBox="1"/>
          <p:nvPr/>
        </p:nvSpPr>
        <p:spPr>
          <a:xfrm>
            <a:off x="3592004" y="3573016"/>
            <a:ext cx="206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System configuration map</a:t>
            </a:r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897A95C-7CA9-4CC2-85C0-E35976604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0" y="3716570"/>
            <a:ext cx="1008259" cy="100825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1CB993-69CF-4DA1-831C-9D693EE85A78}"/>
              </a:ext>
            </a:extLst>
          </p:cNvPr>
          <p:cNvGrpSpPr/>
          <p:nvPr/>
        </p:nvGrpSpPr>
        <p:grpSpPr>
          <a:xfrm>
            <a:off x="4289464" y="3721809"/>
            <a:ext cx="973390" cy="1333045"/>
            <a:chOff x="5069720" y="3590220"/>
            <a:chExt cx="1528031" cy="209261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CC051C0-5790-416C-8DC6-700CCDD64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720" y="3590220"/>
              <a:ext cx="1512840" cy="151283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132CF6-2907-4077-9E1C-A12677A9E5E9}"/>
                </a:ext>
              </a:extLst>
            </p:cNvPr>
            <p:cNvSpPr txBox="1"/>
            <p:nvPr/>
          </p:nvSpPr>
          <p:spPr>
            <a:xfrm>
              <a:off x="5084911" y="5103059"/>
              <a:ext cx="1512840" cy="57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6A58711-34EA-4DE8-8F8B-D3A11C523AB2}"/>
              </a:ext>
            </a:extLst>
          </p:cNvPr>
          <p:cNvSpPr/>
          <p:nvPr/>
        </p:nvSpPr>
        <p:spPr>
          <a:xfrm>
            <a:off x="4104229" y="1916832"/>
            <a:ext cx="1353536" cy="963713"/>
          </a:xfrm>
          <a:prstGeom prst="roundRect">
            <a:avLst/>
          </a:prstGeom>
          <a:solidFill>
            <a:srgbClr val="9DA0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Deep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Learning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AAD2959-36F7-416D-AAAE-F05674397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03" y="3959111"/>
            <a:ext cx="715303" cy="7153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0A4A312-96A8-46B6-A56B-0370CF91C29A}"/>
              </a:ext>
            </a:extLst>
          </p:cNvPr>
          <p:cNvSpPr txBox="1"/>
          <p:nvPr/>
        </p:nvSpPr>
        <p:spPr>
          <a:xfrm>
            <a:off x="1167907" y="5098839"/>
            <a:ext cx="132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영아 촬영 및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영상처리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398E20D-467F-466B-909E-7BF4993D7837}"/>
              </a:ext>
            </a:extLst>
          </p:cNvPr>
          <p:cNvCxnSpPr>
            <a:cxnSpLocks/>
          </p:cNvCxnSpPr>
          <p:nvPr/>
        </p:nvCxnSpPr>
        <p:spPr>
          <a:xfrm>
            <a:off x="2987824" y="4325954"/>
            <a:ext cx="9521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CBBCFF3-E4C6-4B0B-80A7-5DF7D6DCF411}"/>
              </a:ext>
            </a:extLst>
          </p:cNvPr>
          <p:cNvCxnSpPr>
            <a:cxnSpLocks/>
          </p:cNvCxnSpPr>
          <p:nvPr/>
        </p:nvCxnSpPr>
        <p:spPr>
          <a:xfrm>
            <a:off x="5552714" y="4316763"/>
            <a:ext cx="1339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3CF2D7E-02F9-4E1C-85EB-3E0113494CC7}"/>
              </a:ext>
            </a:extLst>
          </p:cNvPr>
          <p:cNvSpPr txBox="1"/>
          <p:nvPr/>
        </p:nvSpPr>
        <p:spPr>
          <a:xfrm>
            <a:off x="6918873" y="4723246"/>
            <a:ext cx="124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보호자의 스마트폰에 알람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DBCD2A9-44E1-4251-BB1F-E49C6D503348}"/>
              </a:ext>
            </a:extLst>
          </p:cNvPr>
          <p:cNvCxnSpPr/>
          <p:nvPr/>
        </p:nvCxnSpPr>
        <p:spPr>
          <a:xfrm>
            <a:off x="4588010" y="2996490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CEAD19B-C2F0-470C-AD90-99412AFE79EF}"/>
              </a:ext>
            </a:extLst>
          </p:cNvPr>
          <p:cNvCxnSpPr>
            <a:cxnSpLocks/>
          </p:cNvCxnSpPr>
          <p:nvPr/>
        </p:nvCxnSpPr>
        <p:spPr>
          <a:xfrm flipV="1">
            <a:off x="4948050" y="2996490"/>
            <a:ext cx="0" cy="574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18D2683-5EB6-4952-B4CD-6C5C92FF53FB}"/>
              </a:ext>
            </a:extLst>
          </p:cNvPr>
          <p:cNvSpPr txBox="1"/>
          <p:nvPr/>
        </p:nvSpPr>
        <p:spPr>
          <a:xfrm>
            <a:off x="5084668" y="3129982"/>
            <a:ext cx="936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자세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F53339-BA46-4958-AAB5-E51CC88B3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20" y="3587100"/>
            <a:ext cx="912077" cy="1459324"/>
          </a:xfrm>
          <a:prstGeom prst="rect">
            <a:avLst/>
          </a:prstGeom>
        </p:spPr>
      </p:pic>
      <p:sp>
        <p:nvSpPr>
          <p:cNvPr id="7" name="십자형 6">
            <a:extLst>
              <a:ext uri="{FF2B5EF4-FFF2-40B4-BE49-F238E27FC236}">
                <a16:creationId xmlns:a16="http://schemas.microsoft.com/office/drawing/2014/main" id="{2148A95A-D2B4-4F4A-806D-B7A0A87B379D}"/>
              </a:ext>
            </a:extLst>
          </p:cNvPr>
          <p:cNvSpPr/>
          <p:nvPr/>
        </p:nvSpPr>
        <p:spPr>
          <a:xfrm>
            <a:off x="1736600" y="4253034"/>
            <a:ext cx="216024" cy="216024"/>
          </a:xfrm>
          <a:prstGeom prst="plus">
            <a:avLst>
              <a:gd name="adj" fmla="val 337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EEE9EE-C823-4577-AF0B-3EFB9BE0DEB8}"/>
              </a:ext>
            </a:extLst>
          </p:cNvPr>
          <p:cNvSpPr/>
          <p:nvPr/>
        </p:nvSpPr>
        <p:spPr>
          <a:xfrm>
            <a:off x="0" y="17354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D54C6FC4-331E-4F9D-A96C-FBD050C15414}"/>
              </a:ext>
            </a:extLst>
          </p:cNvPr>
          <p:cNvSpPr/>
          <p:nvPr/>
        </p:nvSpPr>
        <p:spPr>
          <a:xfrm rot="5400000">
            <a:off x="712038" y="20655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DE6A8B-C1F4-4898-B5CE-0CB4CABD29C5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E5C536-127A-4941-9BD3-8AF3D9FF5B95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1E130B-C426-48C0-ADAC-721835ECAEF5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99C83C-C581-4501-8DEA-9CA6B697E84A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753F6C-A64E-4CEB-83EA-2FDEEC586BBA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6C4D17-AB79-425F-962A-798F467E17C2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C070C6-2B6D-4ACE-A040-E611F8DDD303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07E234-D897-4FF1-9CA8-94E5E4E5D10D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1DF11A7-8941-41F6-B577-25D64523B255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0235A1-7214-483D-BDDB-083C7026A987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1772995-64E4-487B-BC63-A7166D85346C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A90619-0E6E-4E36-AE3B-CBA9541DF91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1B12F3-F226-4CE2-A9E6-D556368E1FA6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C08481-5CBC-449D-A90E-CD64B50B641C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2217AC2-4900-4C8A-9A00-AE584C99F796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29822C4-4522-4890-920B-784E906B63F1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4938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활용 기술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A7DB339-DE89-41F0-B775-E6CFE030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90" y="2321415"/>
            <a:ext cx="7428571" cy="312380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ACFC2D-D491-4309-AAEA-7337208F74EA}"/>
              </a:ext>
            </a:extLst>
          </p:cNvPr>
          <p:cNvGrpSpPr/>
          <p:nvPr/>
        </p:nvGrpSpPr>
        <p:grpSpPr>
          <a:xfrm>
            <a:off x="1843876" y="2193986"/>
            <a:ext cx="6537834" cy="3378666"/>
            <a:chOff x="1307044" y="918339"/>
            <a:chExt cx="6537834" cy="337866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F89414D-C926-42BE-8FF6-CD71076E2E2E}"/>
                </a:ext>
              </a:extLst>
            </p:cNvPr>
            <p:cNvGrpSpPr/>
            <p:nvPr/>
          </p:nvGrpSpPr>
          <p:grpSpPr>
            <a:xfrm>
              <a:off x="1307044" y="918339"/>
              <a:ext cx="4345076" cy="3378666"/>
              <a:chOff x="3429787" y="1435955"/>
              <a:chExt cx="5332424" cy="414641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47C3EB-244F-4BFD-8B78-FCAD2EAF84FA}"/>
                  </a:ext>
                </a:extLst>
              </p:cNvPr>
              <p:cNvSpPr txBox="1"/>
              <p:nvPr/>
            </p:nvSpPr>
            <p:spPr>
              <a:xfrm>
                <a:off x="4880763" y="5105313"/>
                <a:ext cx="243047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Deep Learning</a:t>
                </a:r>
                <a:endParaRPr lang="ko-KR" altLang="en-US" sz="2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0CDFDB5-9DDD-4B08-8708-DC1D9F4B4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787" y="1435955"/>
                <a:ext cx="5332424" cy="3554949"/>
              </a:xfrm>
              <a:prstGeom prst="rect">
                <a:avLst/>
              </a:prstGeom>
            </p:spPr>
          </p:pic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A63EB76-C3A9-4867-9BA9-C39EAC54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1452275"/>
              <a:ext cx="2192758" cy="186882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3C6EABE-CB16-47F4-B583-3C4E035635BF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BADD19-B948-4E47-B3BD-81D7F5D027B5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EE7B62-2EA4-4B6F-B9F3-345D8DEE125D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885F4C-6665-46D3-95FF-937F6C0ACE95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E6B5E1-28D7-4248-A472-4B2866797476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1C426A-4D72-4899-9593-0208D99BA11C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EE8E6A-C6BD-4B51-9BD6-DBB201F822C5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D29CFE-FC40-458B-9E83-9B56FBE06D60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4B9EA7-A510-4E48-978F-4BE716EC3118}"/>
              </a:ext>
            </a:extLst>
          </p:cNvPr>
          <p:cNvSpPr/>
          <p:nvPr/>
        </p:nvSpPr>
        <p:spPr>
          <a:xfrm>
            <a:off x="0" y="17354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BD13C6F1-9EAB-4247-AAB4-49828F0C6589}"/>
              </a:ext>
            </a:extLst>
          </p:cNvPr>
          <p:cNvSpPr/>
          <p:nvPr/>
        </p:nvSpPr>
        <p:spPr>
          <a:xfrm rot="5400000">
            <a:off x="712038" y="20655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F56F6C-F5A9-47DA-B193-F84F54A99B79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5A605E-6CEB-439A-9668-1424389B3506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974350-4910-4C9A-8FC5-9024ACAC14D1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A797D5-B01F-4836-87D4-B5A39B2D4476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FF9B3C-FABE-4171-A9D9-654AECFE7C9E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4AD63C-80E6-4B38-9074-0B95F20A6BEC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E2162-A437-4AC0-9454-BB5493E86CCF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683993-C560-41D3-B940-41F545E948DA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7712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973B5C-CE06-49E6-9502-840CCD8C794C}"/>
              </a:ext>
            </a:extLst>
          </p:cNvPr>
          <p:cNvSpPr txBox="1"/>
          <p:nvPr/>
        </p:nvSpPr>
        <p:spPr>
          <a:xfrm>
            <a:off x="3386096" y="3005599"/>
            <a:ext cx="2371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활용가능성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EF3E-EA37-4049-B3E7-F4CEBB7394AA}"/>
              </a:ext>
            </a:extLst>
          </p:cNvPr>
          <p:cNvSpPr txBox="1"/>
          <p:nvPr/>
        </p:nvSpPr>
        <p:spPr>
          <a:xfrm>
            <a:off x="3592005" y="3573016"/>
            <a:ext cx="195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Availability</a:t>
            </a:r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1572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4873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1E1BEE-2F00-45C2-ADD3-9F0014EB18EC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활용가능성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갈매기형 수장 25">
            <a:extLst>
              <a:ext uri="{FF2B5EF4-FFF2-40B4-BE49-F238E27FC236}">
                <a16:creationId xmlns:a16="http://schemas.microsoft.com/office/drawing/2014/main" id="{A6866C0F-2946-4E5C-9F94-3D047E7573C2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26">
            <a:extLst>
              <a:ext uri="{FF2B5EF4-FFF2-40B4-BE49-F238E27FC236}">
                <a16:creationId xmlns:a16="http://schemas.microsoft.com/office/drawing/2014/main" id="{47A8211F-17BD-4E84-A36D-C3E4034502FD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69C63-09D1-450F-B033-74F513684342}"/>
              </a:ext>
            </a:extLst>
          </p:cNvPr>
          <p:cNvSpPr txBox="1"/>
          <p:nvPr/>
        </p:nvSpPr>
        <p:spPr>
          <a:xfrm>
            <a:off x="1907704" y="2157261"/>
            <a:ext cx="5612434" cy="83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보호자의 취침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집안일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 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짧은 시간 내에 발생할 수 있는 </a:t>
            </a:r>
            <a:r>
              <a:rPr lang="ko-KR" altLang="en-US" sz="1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영아돌연사증후군을</a:t>
            </a:r>
            <a:r>
              <a:rPr lang="ko-KR" altLang="en-US" sz="1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AD9952-F046-4FD9-8F43-7DD2A0C1FD10}"/>
              </a:ext>
            </a:extLst>
          </p:cNvPr>
          <p:cNvSpPr txBox="1"/>
          <p:nvPr/>
        </p:nvSpPr>
        <p:spPr>
          <a:xfrm>
            <a:off x="1907704" y="3738302"/>
            <a:ext cx="58112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수면 자세로 영아의 </a:t>
            </a:r>
            <a:r>
              <a:rPr lang="ko-KR" altLang="en-US" sz="1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및 체형 유지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도움을 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F5990C-C9CD-4C4E-8F68-7C26EF95519C}"/>
              </a:ext>
            </a:extLst>
          </p:cNvPr>
          <p:cNvSpPr txBox="1"/>
          <p:nvPr/>
        </p:nvSpPr>
        <p:spPr>
          <a:xfrm>
            <a:off x="1907704" y="4896920"/>
            <a:ext cx="47852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보호자에게 다양한 </a:t>
            </a:r>
            <a:r>
              <a:rPr lang="ko-KR" altLang="en-US" sz="1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육아 정보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제공할 수 있음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6B4AA9-E9D3-45CE-8288-5F0A032B9A67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9296AF-083F-4194-9E7D-5EDB82581025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7D3FAF-874A-4E4A-9BEE-A31F931289F7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3B7B8-F4D8-4F69-B2A7-DB2998EA0440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A39E9A-505E-492D-BE62-6E93A9B0F395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AC811-C040-458B-B3D4-1E83A8690599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8BDED9-3B88-4DBE-A80F-3A7D9BD38560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8A0E8B-D5D2-42F6-8222-4B0DCB34E1EA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06D307-7D8B-4C0A-B68E-9BB8062FF358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4E3843-2270-48F0-A781-E1E0C31B3A0D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C2FE6E-ADF9-4CBD-B493-B5779E6D0596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D11EC1-1FCC-4FDC-A9A5-E56BA64999AD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AEBF46-E7BF-4AFC-A94C-1AA1031F457B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BE4FE6-1F1B-4698-B78F-4DEAB8A28044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516F8D-81F3-4FCE-B278-465058ED7C02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DD96B3-45E2-4393-A06F-9EB764DE6863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792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1E1BEE-2F00-45C2-ADD3-9F0014EB18EC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활용가능성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추가기능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갈매기형 수장 25">
            <a:extLst>
              <a:ext uri="{FF2B5EF4-FFF2-40B4-BE49-F238E27FC236}">
                <a16:creationId xmlns:a16="http://schemas.microsoft.com/office/drawing/2014/main" id="{A6866C0F-2946-4E5C-9F94-3D047E7573C2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26">
            <a:extLst>
              <a:ext uri="{FF2B5EF4-FFF2-40B4-BE49-F238E27FC236}">
                <a16:creationId xmlns:a16="http://schemas.microsoft.com/office/drawing/2014/main" id="{47A8211F-17BD-4E84-A36D-C3E4034502FD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D1A0EA-753C-469E-AC07-B911CD354A7E}"/>
              </a:ext>
            </a:extLst>
          </p:cNvPr>
          <p:cNvGrpSpPr/>
          <p:nvPr/>
        </p:nvGrpSpPr>
        <p:grpSpPr>
          <a:xfrm>
            <a:off x="3796281" y="2430179"/>
            <a:ext cx="1682434" cy="1479548"/>
            <a:chOff x="8126396" y="1756091"/>
            <a:chExt cx="1932794" cy="169971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2E89793-84A8-43E7-85C1-10CCB13CADF5}"/>
                </a:ext>
              </a:extLst>
            </p:cNvPr>
            <p:cNvSpPr/>
            <p:nvPr/>
          </p:nvSpPr>
          <p:spPr>
            <a:xfrm>
              <a:off x="8133571" y="1758781"/>
              <a:ext cx="1925619" cy="1670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4D76FE-CB65-41E0-9685-328D6EFEADC5}"/>
                </a:ext>
              </a:extLst>
            </p:cNvPr>
            <p:cNvSpPr txBox="1"/>
            <p:nvPr/>
          </p:nvSpPr>
          <p:spPr>
            <a:xfrm>
              <a:off x="8126396" y="2784013"/>
              <a:ext cx="1925619" cy="671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아기 울음 소리 </a:t>
              </a:r>
              <a:endPara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인식 및 알림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91B2AF7-827F-457A-B1A7-7654308F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954" y="1756091"/>
              <a:ext cx="1232510" cy="119076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28B0AB-7BB6-45A0-8176-7434D31A79F9}"/>
              </a:ext>
            </a:extLst>
          </p:cNvPr>
          <p:cNvGrpSpPr/>
          <p:nvPr/>
        </p:nvGrpSpPr>
        <p:grpSpPr>
          <a:xfrm>
            <a:off x="6493089" y="2420888"/>
            <a:ext cx="1679311" cy="1453872"/>
            <a:chOff x="5723067" y="3945271"/>
            <a:chExt cx="1929206" cy="167022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9FE2DF6-885B-48C1-8D94-82EACD3932FD}"/>
                </a:ext>
              </a:extLst>
            </p:cNvPr>
            <p:cNvSpPr/>
            <p:nvPr/>
          </p:nvSpPr>
          <p:spPr>
            <a:xfrm>
              <a:off x="5726654" y="3945271"/>
              <a:ext cx="1925619" cy="1670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E4FA95-3003-48D2-BCBF-8D47AEE2DDE0}"/>
                </a:ext>
              </a:extLst>
            </p:cNvPr>
            <p:cNvSpPr txBox="1"/>
            <p:nvPr/>
          </p:nvSpPr>
          <p:spPr>
            <a:xfrm>
              <a:off x="5723067" y="5246159"/>
              <a:ext cx="192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수면 기록 체크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E0252C9-9DB4-4C5C-8331-57B330D5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401" y="4006863"/>
              <a:ext cx="1194950" cy="113083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91F735-F069-4B8A-B740-5B4051029DB1}"/>
              </a:ext>
            </a:extLst>
          </p:cNvPr>
          <p:cNvGrpSpPr/>
          <p:nvPr/>
        </p:nvGrpSpPr>
        <p:grpSpPr>
          <a:xfrm>
            <a:off x="3808499" y="4521916"/>
            <a:ext cx="1682433" cy="1499372"/>
            <a:chOff x="8126396" y="3945271"/>
            <a:chExt cx="1932793" cy="17224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AFF0C6-B7D5-4F31-8A22-DF026B27AC5A}"/>
                </a:ext>
              </a:extLst>
            </p:cNvPr>
            <p:cNvSpPr/>
            <p:nvPr/>
          </p:nvSpPr>
          <p:spPr>
            <a:xfrm>
              <a:off x="8133570" y="3945271"/>
              <a:ext cx="1925619" cy="1670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09CF62-AA01-463E-9439-027715F0EBFB}"/>
                </a:ext>
              </a:extLst>
            </p:cNvPr>
            <p:cNvSpPr txBox="1"/>
            <p:nvPr/>
          </p:nvSpPr>
          <p:spPr>
            <a:xfrm>
              <a:off x="8126396" y="5243470"/>
              <a:ext cx="1925619" cy="42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온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습도 체크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46046-2CF8-4E84-B22F-BD0363C1E2FA}"/>
              </a:ext>
            </a:extLst>
          </p:cNvPr>
          <p:cNvGrpSpPr/>
          <p:nvPr/>
        </p:nvGrpSpPr>
        <p:grpSpPr>
          <a:xfrm>
            <a:off x="1277480" y="2591088"/>
            <a:ext cx="1926368" cy="3201072"/>
            <a:chOff x="899592" y="2735104"/>
            <a:chExt cx="1926368" cy="3201072"/>
          </a:xfrm>
        </p:grpSpPr>
        <p:pic>
          <p:nvPicPr>
            <p:cNvPr id="26" name="그림 25" descr="전자기기, 디스플레이, 모니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BFC9527-7EED-40EF-BD4F-00EDABCB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35104"/>
              <a:ext cx="1926368" cy="320107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D18354F-5682-4BC0-A7C1-DF5274E8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52" y="2978903"/>
              <a:ext cx="1824772" cy="2727963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EB6B8EF-BAF0-485E-B673-5B7F7CE49AE0}"/>
              </a:ext>
            </a:extLst>
          </p:cNvPr>
          <p:cNvGrpSpPr/>
          <p:nvPr/>
        </p:nvGrpSpPr>
        <p:grpSpPr>
          <a:xfrm>
            <a:off x="6493089" y="4521916"/>
            <a:ext cx="1682433" cy="1453872"/>
            <a:chOff x="8126396" y="3945271"/>
            <a:chExt cx="1932793" cy="167022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A1BDB5-B53D-479F-8E44-30CC47C5F162}"/>
                </a:ext>
              </a:extLst>
            </p:cNvPr>
            <p:cNvSpPr/>
            <p:nvPr/>
          </p:nvSpPr>
          <p:spPr>
            <a:xfrm>
              <a:off x="8133570" y="3945271"/>
              <a:ext cx="1925619" cy="1670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5E26F7-884E-4A4C-AC4D-AFC4434F3F95}"/>
                </a:ext>
              </a:extLst>
            </p:cNvPr>
            <p:cNvSpPr txBox="1"/>
            <p:nvPr/>
          </p:nvSpPr>
          <p:spPr>
            <a:xfrm>
              <a:off x="8126396" y="5243470"/>
              <a:ext cx="192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시각화</a:t>
              </a:r>
            </a:p>
          </p:txBody>
        </p:sp>
        <p:pic>
          <p:nvPicPr>
            <p:cNvPr id="55" name="그림 54" descr="건물이(가) 표시된 사진&#10;&#10;높은 신뢰도로 생성된 설명">
              <a:extLst>
                <a:ext uri="{FF2B5EF4-FFF2-40B4-BE49-F238E27FC236}">
                  <a16:creationId xmlns:a16="http://schemas.microsoft.com/office/drawing/2014/main" id="{6F37BCEA-78CA-4F2B-AAB4-112B671C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185" y="4026920"/>
              <a:ext cx="1074039" cy="113490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6B18C5-D019-4CBE-9B50-82CE94D92B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42" y="4652342"/>
            <a:ext cx="1063101" cy="10846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88AECAA-A0F5-4030-93C9-418E86CFFCAD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37BCB3D-0AC9-4DD0-874D-079F21604E22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4EF1B4-8F8F-4C74-ABF1-695AEFB11FB3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5713E2-82A3-4D8B-93D0-DDFABB72E4AA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E7E2C2-01D8-47ED-9213-8935154141A3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D49D38-F833-47C7-9A99-04D5FEC7AFE8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3D2FAF-4696-438D-A6CE-2D6E8D065E23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5465F0-18F1-4D23-8BE2-664A8175126E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4C772B9-DB5F-4A5F-B881-F7F051DACD47}"/>
              </a:ext>
            </a:extLst>
          </p:cNvPr>
          <p:cNvSpPr/>
          <p:nvPr/>
        </p:nvSpPr>
        <p:spPr>
          <a:xfrm>
            <a:off x="0" y="21572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20449352-7729-4E78-A17D-98ABD1F9CE11}"/>
              </a:ext>
            </a:extLst>
          </p:cNvPr>
          <p:cNvSpPr/>
          <p:nvPr/>
        </p:nvSpPr>
        <p:spPr>
          <a:xfrm rot="5400000">
            <a:off x="712038" y="24873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B864F66-A2BC-46E1-B775-57DE7971D95B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D9F3E1-CD75-45C4-A45D-98215D85C03A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103F94-853F-466C-95F5-C1898F50E9B9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97B99B-664C-4F5A-AEDD-D9BF2E04F3A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B49923-40DE-445B-8AC0-C72950973057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B3776C-649B-4DA5-B5C8-BF756A6CADE8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7512B2-14B3-4BEF-B267-73B633D9B9AB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3FF170-5775-42FC-898E-C6C6097496C8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662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DBDF0-1C81-4247-92F8-021FF397EA3C}"/>
              </a:ext>
            </a:extLst>
          </p:cNvPr>
          <p:cNvSpPr txBox="1"/>
          <p:nvPr/>
        </p:nvSpPr>
        <p:spPr>
          <a:xfrm>
            <a:off x="2934932" y="3005599"/>
            <a:ext cx="327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 및 수익모델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38F5-CD7B-47C0-926D-D21A6919EAD1}"/>
              </a:ext>
            </a:extLst>
          </p:cNvPr>
          <p:cNvSpPr txBox="1"/>
          <p:nvPr/>
        </p:nvSpPr>
        <p:spPr>
          <a:xfrm>
            <a:off x="3217907" y="3573016"/>
            <a:ext cx="270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Target Layer and Revenue Models</a:t>
            </a:r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9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60980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97F797-75CC-42AF-9B2A-965976E1FF88}"/>
              </a:ext>
            </a:extLst>
          </p:cNvPr>
          <p:cNvSpPr txBox="1"/>
          <p:nvPr/>
        </p:nvSpPr>
        <p:spPr>
          <a:xfrm>
            <a:off x="1979712" y="141277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갈매기형 수장 25">
            <a:extLst>
              <a:ext uri="{FF2B5EF4-FFF2-40B4-BE49-F238E27FC236}">
                <a16:creationId xmlns:a16="http://schemas.microsoft.com/office/drawing/2014/main" id="{594EDA07-5641-48A6-B585-81F53120F4D6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26">
            <a:extLst>
              <a:ext uri="{FF2B5EF4-FFF2-40B4-BE49-F238E27FC236}">
                <a16:creationId xmlns:a16="http://schemas.microsoft.com/office/drawing/2014/main" id="{C387F0D5-8BEB-45BE-9C4D-5C248F7A556F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F4C7C6-F7AA-458F-8197-AE029CABD203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ED16A8-A5FB-4855-84FA-B9225710064C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E1CFF-EC69-42DE-BA26-1096C3F4FC25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243013-20A5-4A28-B5EB-CB4F4F9A1F2E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8BA18C-454C-4753-8B15-4D55BD95F0D6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76D4C-15D6-4B0A-B341-E22CA7104D49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171B9B-CCB7-46A9-9290-76F28B354842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2DC8E3-D3A7-4011-AEE8-425E0AAF57A5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30" name="Picture 6" descr="ìê¸° ì¡°ë¶ëª¨ì ëí ì´ë¯¸ì§ ê²ìê²°ê³¼">
            <a:extLst>
              <a:ext uri="{FF2B5EF4-FFF2-40B4-BE49-F238E27FC236}">
                <a16:creationId xmlns:a16="http://schemas.microsoft.com/office/drawing/2014/main" id="{87B91A0B-9217-4CB4-BCBD-EF62A8A8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20" y="2085889"/>
            <a:ext cx="4295361" cy="29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218B7F-D9EB-410F-80C6-975F8B4C4391}"/>
              </a:ext>
            </a:extLst>
          </p:cNvPr>
          <p:cNvSpPr txBox="1"/>
          <p:nvPr/>
        </p:nvSpPr>
        <p:spPr>
          <a:xfrm>
            <a:off x="2807804" y="530120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유아의 보호자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1326DB-09DF-4E20-B862-923C0AB97EA4}"/>
              </a:ext>
            </a:extLst>
          </p:cNvPr>
          <p:cNvSpPr/>
          <p:nvPr/>
        </p:nvSpPr>
        <p:spPr>
          <a:xfrm>
            <a:off x="0" y="25893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8FA143B4-8186-408F-BF24-35F2E71091FA}"/>
              </a:ext>
            </a:extLst>
          </p:cNvPr>
          <p:cNvSpPr/>
          <p:nvPr/>
        </p:nvSpPr>
        <p:spPr>
          <a:xfrm rot="5400000">
            <a:off x="712038" y="29193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FB91A2-EA67-432C-BC09-7F7A07B01AF8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72FA95-8445-47E5-8B1C-BA2564CF23F6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C58833-5CAD-467A-A7F2-DFCCE1CC7A26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802B8C-9017-4DFB-9D99-A6F0A80BB6A6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08B2E8-C885-41C1-87E9-08E1C50A1DFC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790E58-9262-46D5-BD1C-8087B9621F64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E94D0F-FC15-4062-BFF2-7429AC3EF2A6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D7ED44-F8BD-48F1-A7BE-1A86F88B753C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400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97F797-75CC-42AF-9B2A-965976E1FF88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수익모델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갈매기형 수장 25">
            <a:extLst>
              <a:ext uri="{FF2B5EF4-FFF2-40B4-BE49-F238E27FC236}">
                <a16:creationId xmlns:a16="http://schemas.microsoft.com/office/drawing/2014/main" id="{594EDA07-5641-48A6-B585-81F53120F4D6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26">
            <a:extLst>
              <a:ext uri="{FF2B5EF4-FFF2-40B4-BE49-F238E27FC236}">
                <a16:creationId xmlns:a16="http://schemas.microsoft.com/office/drawing/2014/main" id="{C387F0D5-8BEB-45BE-9C4D-5C248F7A556F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F4C7C6-F7AA-458F-8197-AE029CABD203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ED16A8-A5FB-4855-84FA-B9225710064C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E1CFF-EC69-42DE-BA26-1096C3F4FC25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243013-20A5-4A28-B5EB-CB4F4F9A1F2E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8BA18C-454C-4753-8B15-4D55BD95F0D6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76D4C-15D6-4B0A-B341-E22CA7104D49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171B9B-CCB7-46A9-9290-76F28B354842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2DC8E3-D3A7-4011-AEE8-425E0AAF57A5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7798D554-4A04-4427-A09E-C82841FE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41" y="2691829"/>
            <a:ext cx="2642625" cy="19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6B4528-D840-4180-BE18-CFACD9E34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160" y="2568433"/>
            <a:ext cx="4549461" cy="21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DF5D97-FFAD-4D1E-9504-A61E90C7E942}"/>
              </a:ext>
            </a:extLst>
          </p:cNvPr>
          <p:cNvSpPr txBox="1"/>
          <p:nvPr/>
        </p:nvSpPr>
        <p:spPr>
          <a:xfrm>
            <a:off x="2807804" y="500388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육아용품 대여 시장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41FE00-BAE5-43A3-83D0-D8E25EBB2306}"/>
              </a:ext>
            </a:extLst>
          </p:cNvPr>
          <p:cNvSpPr/>
          <p:nvPr/>
        </p:nvSpPr>
        <p:spPr>
          <a:xfrm>
            <a:off x="0" y="25893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CB07771A-04EC-4C21-8180-568ECA28190D}"/>
              </a:ext>
            </a:extLst>
          </p:cNvPr>
          <p:cNvSpPr/>
          <p:nvPr/>
        </p:nvSpPr>
        <p:spPr>
          <a:xfrm rot="5400000">
            <a:off x="712038" y="29193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6D5832-40EA-4033-A8BE-7E31563602CE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99039-E920-47EB-8982-F8D574E2DA79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FA68B7-C97B-4902-B273-5F4DB1841664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D52EEA-4E83-4627-9553-1A66E8B7B571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768121-055F-4037-9F9D-9E8CCB6B40F4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095E3-CB6C-4C6E-9D03-7EB45DF7D435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A14FB6-6CC6-4833-94CA-FACD6728E322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290388-3878-44D3-8BD3-22D62349CC83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546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DBDF0-1C81-4247-92F8-021FF397EA3C}"/>
              </a:ext>
            </a:extLst>
          </p:cNvPr>
          <p:cNvSpPr txBox="1"/>
          <p:nvPr/>
        </p:nvSpPr>
        <p:spPr>
          <a:xfrm>
            <a:off x="3386096" y="3005599"/>
            <a:ext cx="2371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38F5-CD7B-47C0-926D-D21A6919EAD1}"/>
              </a:ext>
            </a:extLst>
          </p:cNvPr>
          <p:cNvSpPr txBox="1"/>
          <p:nvPr/>
        </p:nvSpPr>
        <p:spPr>
          <a:xfrm>
            <a:off x="3489051" y="3573016"/>
            <a:ext cx="2165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Development environment</a:t>
            </a:r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48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136339"/>
            <a:ext cx="21763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37A66642-803C-4DF5-826F-2555E0645253}"/>
              </a:ext>
            </a:extLst>
          </p:cNvPr>
          <p:cNvSpPr txBox="1">
            <a:spLocks/>
          </p:cNvSpPr>
          <p:nvPr/>
        </p:nvSpPr>
        <p:spPr>
          <a:xfrm>
            <a:off x="1403648" y="2222089"/>
            <a:ext cx="1581136" cy="416721"/>
          </a:xfrm>
          <a:prstGeom prst="rect">
            <a:avLst/>
          </a:prstGeom>
          <a:solidFill>
            <a:srgbClr val="BFA681"/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 Gothic" charset="-127"/>
              </a:rPr>
              <a:t>언어</a:t>
            </a:r>
            <a:endParaRPr lang="en-JM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 Gothic" charset="-127"/>
            </a:endParaRP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09F1F71-B4C9-47C7-88D7-5C5353BA2019}"/>
              </a:ext>
            </a:extLst>
          </p:cNvPr>
          <p:cNvSpPr txBox="1">
            <a:spLocks/>
          </p:cNvSpPr>
          <p:nvPr/>
        </p:nvSpPr>
        <p:spPr>
          <a:xfrm>
            <a:off x="3946816" y="2222089"/>
            <a:ext cx="1581136" cy="416721"/>
          </a:xfrm>
          <a:prstGeom prst="rect">
            <a:avLst/>
          </a:prstGeom>
          <a:solidFill>
            <a:srgbClr val="BFA681"/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 Gothic" charset="-127"/>
              </a:rPr>
              <a:t>라이브러리</a:t>
            </a:r>
            <a:endParaRPr lang="en-JM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 Gothic" charset="-127"/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E873318B-321A-4C1F-89FD-AFA148B3E142}"/>
              </a:ext>
            </a:extLst>
          </p:cNvPr>
          <p:cNvSpPr txBox="1">
            <a:spLocks/>
          </p:cNvSpPr>
          <p:nvPr/>
        </p:nvSpPr>
        <p:spPr>
          <a:xfrm>
            <a:off x="6489984" y="2222089"/>
            <a:ext cx="1581136" cy="416721"/>
          </a:xfrm>
          <a:prstGeom prst="rect">
            <a:avLst/>
          </a:prstGeom>
          <a:solidFill>
            <a:srgbClr val="BFA681"/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 Gothic" charset="-127"/>
              </a:rPr>
              <a:t>도구</a:t>
            </a:r>
            <a:endParaRPr lang="en-JM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 Gothic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45667F-3FEB-4CCC-A3DC-521EC98311C5}"/>
              </a:ext>
            </a:extLst>
          </p:cNvPr>
          <p:cNvSpPr txBox="1"/>
          <p:nvPr/>
        </p:nvSpPr>
        <p:spPr>
          <a:xfrm>
            <a:off x="1502884" y="2786152"/>
            <a:ext cx="136815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Java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Python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A4AD1-F385-4088-9543-5D53C3BFA1BB}"/>
              </a:ext>
            </a:extLst>
          </p:cNvPr>
          <p:cNvSpPr txBox="1"/>
          <p:nvPr/>
        </p:nvSpPr>
        <p:spPr>
          <a:xfrm>
            <a:off x="6519267" y="2786152"/>
            <a:ext cx="1581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Ubuntu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Android Studio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MySQL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Apache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TensorFlow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9367F-6C2B-4FB6-9903-B08751C6691F}"/>
              </a:ext>
            </a:extLst>
          </p:cNvPr>
          <p:cNvSpPr txBox="1"/>
          <p:nvPr/>
        </p:nvSpPr>
        <p:spPr>
          <a:xfrm>
            <a:off x="4022708" y="2786152"/>
            <a:ext cx="136815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OpenCV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Inception v3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7F797-75CC-42AF-9B2A-965976E1FF88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갈매기형 수장 25">
            <a:extLst>
              <a:ext uri="{FF2B5EF4-FFF2-40B4-BE49-F238E27FC236}">
                <a16:creationId xmlns:a16="http://schemas.microsoft.com/office/drawing/2014/main" id="{594EDA07-5641-48A6-B585-81F53120F4D6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갈매기형 수장 26">
            <a:extLst>
              <a:ext uri="{FF2B5EF4-FFF2-40B4-BE49-F238E27FC236}">
                <a16:creationId xmlns:a16="http://schemas.microsoft.com/office/drawing/2014/main" id="{C387F0D5-8BEB-45BE-9C4D-5C248F7A556F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F4C7C6-F7AA-458F-8197-AE029CABD203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ED16A8-A5FB-4855-84FA-B9225710064C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E1CFF-EC69-42DE-BA26-1096C3F4FC25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243013-20A5-4A28-B5EB-CB4F4F9A1F2E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8BA18C-454C-4753-8B15-4D55BD95F0D6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76D4C-15D6-4B0A-B341-E22CA7104D49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171B9B-CCB7-46A9-9290-76F28B354842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2DC8E3-D3A7-4011-AEE8-425E0AAF57A5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9FE419-A258-46A8-886E-A38D309542C8}"/>
              </a:ext>
            </a:extLst>
          </p:cNvPr>
          <p:cNvSpPr/>
          <p:nvPr/>
        </p:nvSpPr>
        <p:spPr>
          <a:xfrm>
            <a:off x="0" y="300435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6CCD88E6-88B7-42A5-B6D8-8FFEEE6847A1}"/>
              </a:ext>
            </a:extLst>
          </p:cNvPr>
          <p:cNvSpPr/>
          <p:nvPr/>
        </p:nvSpPr>
        <p:spPr>
          <a:xfrm rot="5400000">
            <a:off x="712038" y="333442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F45CDE-323E-406D-B43A-1A2656D7F59A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97ED76-F926-4234-91C9-1CCE35D7254C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876E81-7C4C-424C-BC5E-9931F22251F0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028943-BD78-4367-8A3B-ADD3BCA7774E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ECE807-0354-4E3D-9AAC-7F1B70DD12E4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CE7666-F0F9-435D-8527-BA70AD5F7DE0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383906-D580-4D6F-954E-5FE42EA05D15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993C2F-E617-42AE-9726-79DC8E0D417D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6816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DC0219B-5464-49E9-82B2-C1E2581F0DF0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비용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갈매기형 수장 25">
            <a:extLst>
              <a:ext uri="{FF2B5EF4-FFF2-40B4-BE49-F238E27FC236}">
                <a16:creationId xmlns:a16="http://schemas.microsoft.com/office/drawing/2014/main" id="{32276D5E-C4D1-43F2-B22E-43A8DA3011A8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갈매기형 수장 26">
            <a:extLst>
              <a:ext uri="{FF2B5EF4-FFF2-40B4-BE49-F238E27FC236}">
                <a16:creationId xmlns:a16="http://schemas.microsoft.com/office/drawing/2014/main" id="{720262FC-7E94-438D-95E2-0D8F4E9A5EDF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8EB5231-1233-4F2C-954C-24F11DA4AA0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AB848B-8B10-4D89-A021-8E22D2416FF2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15ABE7-623B-41E4-9D37-4121242938CE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8ACB73-5937-49D1-A421-C660352A94E3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C9487-A2DB-40C8-A8A3-8D7E32A1B800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5C951E-F32E-4591-A7F6-9670060180AF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2AC36D-46CE-4E8C-BD1C-8FB085407A7C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7C3EAA-43EF-441C-8D80-8F609FE4A8B8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773F4D-FCEA-4F84-9C69-54F915D9D29E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5C3C5A-0BE9-4999-BB07-5B1B1F74DCED}"/>
              </a:ext>
            </a:extLst>
          </p:cNvPr>
          <p:cNvSpPr/>
          <p:nvPr/>
        </p:nvSpPr>
        <p:spPr>
          <a:xfrm>
            <a:off x="0" y="300435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각 삼각형 68">
            <a:extLst>
              <a:ext uri="{FF2B5EF4-FFF2-40B4-BE49-F238E27FC236}">
                <a16:creationId xmlns:a16="http://schemas.microsoft.com/office/drawing/2014/main" id="{68A041A9-987C-49F2-B130-39B6A5A473A2}"/>
              </a:ext>
            </a:extLst>
          </p:cNvPr>
          <p:cNvSpPr/>
          <p:nvPr/>
        </p:nvSpPr>
        <p:spPr>
          <a:xfrm rot="5400000">
            <a:off x="712038" y="333442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F62BD0-4FFC-446F-ABD0-2B7AC364CCF3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7763DA-12C5-42D4-B8F8-0451A4001E93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F251FB-3621-4C2E-ACDA-E26F66E83281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89F70B-800F-469E-BB41-A74C1B385440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31FE707-48DE-4FBC-9EB1-7B760F874E78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5D8089-1277-4BA5-9349-8BE51ED566F8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A4B928-F153-4C16-AD8C-7F00ED39CDF9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D91100-9ACD-4C17-8DF5-2508858AA202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391792-E628-4D79-802E-797A48ED5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4454"/>
              </p:ext>
            </p:extLst>
          </p:nvPr>
        </p:nvGraphicFramePr>
        <p:xfrm>
          <a:off x="1241467" y="2169458"/>
          <a:ext cx="7429500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08450186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684632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8680913"/>
                    </a:ext>
                  </a:extLst>
                </a:gridCol>
                <a:gridCol w="3949700">
                  <a:extLst>
                    <a:ext uri="{9D8B030D-6E8A-4147-A177-3AD203B41FA5}">
                      <a16:colId xmlns:a16="http://schemas.microsoft.com/office/drawing/2014/main" val="3777885070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제품명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가격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URL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89945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라즈베리파이</a:t>
                      </a:r>
                      <a:r>
                        <a:rPr lang="en-US" altLang="ko-KR" sz="1100" u="none" strike="noStrike">
                          <a:effectLst/>
                        </a:rPr>
                        <a:t>3B + </a:t>
                      </a:r>
                      <a:r>
                        <a:rPr lang="ko-KR" altLang="en-US" sz="1100" u="none" strike="noStrike">
                          <a:effectLst/>
                        </a:rPr>
                        <a:t>방열판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46,000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http://eleparts.co.kr/goods/view?no=5980692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90215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적외선 카메라 나이트 비젼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43,100</a:t>
                      </a:r>
                      <a:r>
                        <a:rPr lang="ko-KR" altLang="en-US" sz="1100" u="none" strike="noStrike" dirty="0">
                          <a:effectLst/>
                        </a:rPr>
                        <a:t>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http://eleparts.co.kr/goods/view?no=3727254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553987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</a:t>
                      </a:r>
                      <a:r>
                        <a:rPr lang="ko-KR" altLang="en-US" sz="1100" u="none" strike="noStrike">
                          <a:effectLst/>
                        </a:rPr>
                        <a:t>카드 </a:t>
                      </a:r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r>
                        <a:rPr lang="en-US" sz="1100" u="none" strike="noStrike">
                          <a:effectLst/>
                        </a:rPr>
                        <a:t>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11,190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https://www.coupang.com/vp/products/41964695?itemId=152526624&amp;vendorItemId=3351934762&amp;q=micro+sd%EC%B9%B4%EB%93%9C&amp;itemsCount=36&amp;searchId=58424884c5624703a8fdab675b0242f6&amp;rank=13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96458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온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습도 센서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4,220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http://eleparts.co.kr/goods/view?no=3118109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06447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아기 인형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40,800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https://www.coupang.com/vp/products/2736452?itemId=12604712&amp;vendorItemId=3075656564&amp;q=%EB%B2%A0%EB%A0%9D%EA%B5%AC%EC%96%B4%EC%9D%B8%ED%98%95&amp;itemsCount=36&amp;searchId=5429295e78b84190b597d98d2be8baea&amp;rank=1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96957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딥러닝 텐서플로 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19,800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http://book.naver.com/search/search.nhn?sm=sta_hty.book&amp;sug=pre&amp;where=nexearch&amp;query=%EA%B3%A8%EB%B9%88%ED%95%B4%EC%BB%A4%EC%9D%98+3%EB%B6%84+%EB%94%A5%EB%9F%AC%EB%8B%9D+%ED%85%90%EC%84%9C%ED%94%8C%EB%A1%9C%EB%A7%9B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241929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총 </a:t>
                      </a:r>
                      <a:r>
                        <a:rPr lang="en-US" altLang="ko-KR" sz="1100" u="none" strike="noStrike">
                          <a:effectLst/>
                        </a:rPr>
                        <a:t>165,110</a:t>
                      </a:r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134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0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DBDF0-1C81-4247-92F8-021FF397EA3C}"/>
              </a:ext>
            </a:extLst>
          </p:cNvPr>
          <p:cNvSpPr txBox="1"/>
          <p:nvPr/>
        </p:nvSpPr>
        <p:spPr>
          <a:xfrm>
            <a:off x="3294972" y="3005599"/>
            <a:ext cx="2554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38F5-CD7B-47C0-926D-D21A6919EAD1}"/>
              </a:ext>
            </a:extLst>
          </p:cNvPr>
          <p:cNvSpPr txBox="1"/>
          <p:nvPr/>
        </p:nvSpPr>
        <p:spPr>
          <a:xfrm>
            <a:off x="3592005" y="3573016"/>
            <a:ext cx="195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Development schedule</a:t>
            </a:r>
          </a:p>
        </p:txBody>
      </p:sp>
    </p:spTree>
    <p:extLst>
      <p:ext uri="{BB962C8B-B14F-4D97-AF65-F5344CB8AC3E}">
        <p14:creationId xmlns:p14="http://schemas.microsoft.com/office/powerpoint/2010/main" val="18940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8933" y="5371158"/>
            <a:ext cx="201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 5</a:t>
            </a:r>
          </a:p>
          <a:p>
            <a:pPr algn="dist"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3212" y="5434682"/>
            <a:ext cx="45720" cy="3600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C6467733-2DA1-4323-B090-CE0397EFE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73292"/>
              </p:ext>
            </p:extLst>
          </p:nvPr>
        </p:nvGraphicFramePr>
        <p:xfrm>
          <a:off x="855023" y="2189636"/>
          <a:ext cx="8253481" cy="3471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804">
                  <a:extLst>
                    <a:ext uri="{9D8B030D-6E8A-4147-A177-3AD203B41FA5}">
                      <a16:colId xmlns:a16="http://schemas.microsoft.com/office/drawing/2014/main" val="1428537528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582">
                  <a:extLst>
                    <a:ext uri="{9D8B030D-6E8A-4147-A177-3AD203B41FA5}">
                      <a16:colId xmlns:a16="http://schemas.microsoft.com/office/drawing/2014/main" val="2830679072"/>
                    </a:ext>
                  </a:extLst>
                </a:gridCol>
                <a:gridCol w="10201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2970">
                <a:tc rowSpan="2" gridSpan="2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세부 일정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1037" marR="91037" marT="45519" marB="455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09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3 </a:t>
                      </a:r>
                      <a:r>
                        <a:rPr lang="ko-KR" altLang="en-US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 월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1037" marR="91037" marT="45519" marB="455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4</a:t>
                      </a:r>
                      <a:r>
                        <a:rPr lang="ko-KR" altLang="en-US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  월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1037" marR="91037" marT="45519" marB="455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5</a:t>
                      </a:r>
                      <a:r>
                        <a:rPr lang="ko-KR" altLang="en-US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  월 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1037" marR="91037" marT="45519" marB="455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64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spc="-120" baseline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비고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4931" marR="94931" marT="47466" marB="47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70">
                <a:tc gridSpan="2" vMerge="1"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09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2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3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4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5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1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2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3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4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1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2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3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4</a:t>
                      </a:r>
                      <a:endParaRPr lang="en-US" sz="800" b="1" spc="-12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spc="-12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5</a:t>
                      </a:r>
                    </a:p>
                  </a:txBody>
                  <a:tcPr marL="92975" marR="92975" marT="46487" marB="4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A0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기획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4931" marR="94931" marT="47466" marB="47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아이디어 회의 및 사전조사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팀 전체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개발 환경 구축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팀 전체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744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설계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4931" marR="94931" marT="47466" marB="47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하드웨어 설계 및 모델링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육문수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김태균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310313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서버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/ DB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설계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박효완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신우성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애플리케이션 설계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팀 전체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744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개발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4931" marR="94931" marT="47466" marB="47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얼굴인식 및 영상처리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육문수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김태균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서버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/ DB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구축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박효완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신우성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Deep Learning</a:t>
                      </a: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김태균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신우성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167690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애플리케이션 기능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박효완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육문수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701701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애플리케이션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UI</a:t>
                      </a: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박효완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육문수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275894"/>
                  </a:ext>
                </a:extLst>
              </a:tr>
              <a:tr h="232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95351" marR="95351" marT="47676" marB="47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3D printing</a:t>
                      </a: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육문수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김태균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683118"/>
                  </a:ext>
                </a:extLst>
              </a:tr>
              <a:tr h="232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데이터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아기 사진 수집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김태균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신우성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7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테스트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오류 수정 및 정확도 향상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Nanum Gothic" charset="-127"/>
                        </a:rPr>
                        <a:t>팀 전체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Nanum Gothic" charset="-127"/>
                      </a:endParaRPr>
                    </a:p>
                  </a:txBody>
                  <a:tcPr marL="92975" marR="92975" marT="46487" marB="464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ECFD5F-B13A-4783-95E6-2C07467D552C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0777E9D-3082-4D79-B35D-CD9BD1A4F47C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갈매기형 수장 25">
            <a:extLst>
              <a:ext uri="{FF2B5EF4-FFF2-40B4-BE49-F238E27FC236}">
                <a16:creationId xmlns:a16="http://schemas.microsoft.com/office/drawing/2014/main" id="{750FBA4F-9BFD-4100-849A-67A011DBDFC8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26">
            <a:extLst>
              <a:ext uri="{FF2B5EF4-FFF2-40B4-BE49-F238E27FC236}">
                <a16:creationId xmlns:a16="http://schemas.microsoft.com/office/drawing/2014/main" id="{85C11E72-4D33-4E19-BC90-835B9A3D1CCB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36FFD0C-B64E-4498-BC38-08575509A687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FAEDCD-2E2B-467C-BE26-821AD34592DE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03D70B-99F5-4849-B922-5A0DCADE64C9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44A530-AB02-4BF1-A3E0-4B4BA02248D3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0D609-FCCD-45A4-AB22-A99358AD6A5C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2D249-A85A-4D39-B0DD-38BCBC21B44C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38DA59-45CF-4A4D-9ED8-1EF7EA149E5B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9821A2-6B8E-4BFD-91AF-E22B511E7907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BC45D9-ECC1-4A9A-A897-702A67FF9D17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F7C062C-1397-4F18-8738-680C0A8B49DB}"/>
              </a:ext>
            </a:extLst>
          </p:cNvPr>
          <p:cNvSpPr/>
          <p:nvPr/>
        </p:nvSpPr>
        <p:spPr>
          <a:xfrm>
            <a:off x="0" y="343640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B02B7B4-981F-4EFB-B1D8-D5D08D301A2D}"/>
              </a:ext>
            </a:extLst>
          </p:cNvPr>
          <p:cNvSpPr/>
          <p:nvPr/>
        </p:nvSpPr>
        <p:spPr>
          <a:xfrm rot="5400000">
            <a:off x="712038" y="376647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3E0CCC-CCDF-4229-9508-FAD9FEC4C2FC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AF97B-309B-4EA1-9A9A-B0D523898E0C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466A2A-7596-4327-9D4D-E6034FAAFD13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7BAA2B-7B65-4FB4-84B8-ABB5FFDA843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AE36D0-0C44-49F3-9942-6538DC1B13B9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DE5919-EFE6-4FCF-88A7-70E9C6C2E27C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101B3C-69B9-4C21-8CC3-6F9D4C7B75A5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426FEE-FA5C-4155-971A-7CA4D455CECC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4553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DBDF0-1C81-4247-92F8-021FF397EA3C}"/>
              </a:ext>
            </a:extLst>
          </p:cNvPr>
          <p:cNvSpPr txBox="1"/>
          <p:nvPr/>
        </p:nvSpPr>
        <p:spPr>
          <a:xfrm>
            <a:off x="3294972" y="3005599"/>
            <a:ext cx="2554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목표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38F5-CD7B-47C0-926D-D21A6919EAD1}"/>
              </a:ext>
            </a:extLst>
          </p:cNvPr>
          <p:cNvSpPr txBox="1"/>
          <p:nvPr/>
        </p:nvSpPr>
        <p:spPr>
          <a:xfrm>
            <a:off x="3592005" y="3573016"/>
            <a:ext cx="195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Team &amp; Individual Goal</a:t>
            </a:r>
          </a:p>
        </p:txBody>
      </p:sp>
    </p:spTree>
    <p:extLst>
      <p:ext uri="{BB962C8B-B14F-4D97-AF65-F5344CB8AC3E}">
        <p14:creationId xmlns:p14="http://schemas.microsoft.com/office/powerpoint/2010/main" val="33991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E8670D7-ECEC-4763-AA3A-B8F446D066E1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0AA78A1-FDCC-493A-A55D-346970BD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85" y="2636912"/>
            <a:ext cx="2301276" cy="1609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C7265-E3F4-4EF4-88C2-2F37A601C6E9}"/>
              </a:ext>
            </a:extLst>
          </p:cNvPr>
          <p:cNvSpPr txBox="1"/>
          <p:nvPr/>
        </p:nvSpPr>
        <p:spPr>
          <a:xfrm>
            <a:off x="1393727" y="450912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SW</a:t>
            </a:r>
            <a:r>
              <a:rPr lang="ko-KR" altLang="en-US" sz="1600" dirty="0"/>
              <a:t>저작권 등록</a:t>
            </a:r>
          </a:p>
        </p:txBody>
      </p:sp>
      <p:pic>
        <p:nvPicPr>
          <p:cNvPr id="1028" name="Picture 4" descr="특허등록에 대한 이미지 검색결과">
            <a:extLst>
              <a:ext uri="{FF2B5EF4-FFF2-40B4-BE49-F238E27FC236}">
                <a16:creationId xmlns:a16="http://schemas.microsoft.com/office/drawing/2014/main" id="{CF3134CE-BBD7-4468-89F6-B3FA7806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44395"/>
            <a:ext cx="1980220" cy="7920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61.100.4.51/data/file/sub4/30870850_phW4ZFEb_29ED9A8C_EAB880EBA19CEBB28CSWEAB3B5EBAAA8EB8C80ECA084_ED8FACEC8AA4ED84B0_EC868C.jpg">
            <a:extLst>
              <a:ext uri="{FF2B5EF4-FFF2-40B4-BE49-F238E27FC236}">
                <a16:creationId xmlns:a16="http://schemas.microsoft.com/office/drawing/2014/main" id="{C7946CD2-96E5-4127-A72F-2EE4B0BC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358" y="2298358"/>
            <a:ext cx="953171" cy="12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61.100.4.51/data/file/sub4/988468265_V83psd1F_ED81ACEAB8B0EBB380ED9998_ICT20EC8AA4EBA788ED8AB8EB9494EBB094EC9DB4EC8AA420ECA084EAB5ADEAB3B5EBAAA8ECA084_ED8FACEC8AA4ED84B0-EC9DB8EC8784EC9AA95B15D.jpg">
            <a:extLst>
              <a:ext uri="{FF2B5EF4-FFF2-40B4-BE49-F238E27FC236}">
                <a16:creationId xmlns:a16="http://schemas.microsoft.com/office/drawing/2014/main" id="{A3DC5AFD-B667-45D0-BECB-5A71D958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43" y="2947785"/>
            <a:ext cx="1016593" cy="1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EF0E186-E726-443E-A37D-2023C9C75D64}"/>
              </a:ext>
            </a:extLst>
          </p:cNvPr>
          <p:cNvSpPr txBox="1"/>
          <p:nvPr/>
        </p:nvSpPr>
        <p:spPr>
          <a:xfrm>
            <a:off x="3963013" y="450912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특허 출원</a:t>
            </a:r>
            <a:endParaRPr lang="ko-KR" altLang="en-US" sz="16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C8EE3-EE6D-46D4-860F-1A97DBDAF252}"/>
              </a:ext>
            </a:extLst>
          </p:cNvPr>
          <p:cNvSpPr txBox="1"/>
          <p:nvPr/>
        </p:nvSpPr>
        <p:spPr>
          <a:xfrm>
            <a:off x="6512219" y="4509120"/>
            <a:ext cx="193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공모전 출품</a:t>
            </a:r>
            <a:endParaRPr lang="en-US" altLang="ko-KR" sz="16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모집 중인 공고 </a:t>
            </a:r>
            <a:r>
              <a:rPr lang="ko-KR" altLang="en-US" sz="1200" dirty="0" err="1"/>
              <a:t>수집중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70EB0D-8BD2-45A6-A3B1-B51B5F781B1B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목표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갈매기형 수장 25">
            <a:extLst>
              <a:ext uri="{FF2B5EF4-FFF2-40B4-BE49-F238E27FC236}">
                <a16:creationId xmlns:a16="http://schemas.microsoft.com/office/drawing/2014/main" id="{B2AF1AE4-9B66-42ED-80E1-A4401214DA5C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26">
            <a:extLst>
              <a:ext uri="{FF2B5EF4-FFF2-40B4-BE49-F238E27FC236}">
                <a16:creationId xmlns:a16="http://schemas.microsoft.com/office/drawing/2014/main" id="{5D36901A-A723-4C09-AB7C-623E80B7A2F6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AE4E500-9732-4D33-80A7-2BBA599103FB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DA4667-B2B1-441F-AC1B-77F4F95F8897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4D9D85-0C82-4785-94ED-8ADDC18AA103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97CA1B-592D-465A-B433-1015BA83E7AD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8C5AA3-925A-40BD-84C1-37D6747D5A41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66AA99-2CD1-4385-A997-73A0B1759137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E528738-66C9-4EA1-9D7E-FCBB2534D366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9E71A0-F29C-4B70-8176-DB54F3821EEB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70B106-AC93-4963-A687-8B246062C79A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A26CD5-C7A2-4F3E-9B3F-7E5F8428E1F7}"/>
              </a:ext>
            </a:extLst>
          </p:cNvPr>
          <p:cNvSpPr/>
          <p:nvPr/>
        </p:nvSpPr>
        <p:spPr>
          <a:xfrm>
            <a:off x="0" y="38684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1C6D1E89-4839-40FE-8F1E-29ABF305B0EF}"/>
              </a:ext>
            </a:extLst>
          </p:cNvPr>
          <p:cNvSpPr/>
          <p:nvPr/>
        </p:nvSpPr>
        <p:spPr>
          <a:xfrm rot="5400000">
            <a:off x="712038" y="41985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F42FD5-52EB-4244-9E6E-01C89FDEDD28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2D87C1-F09D-44BA-996D-E09B67E9B9B2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1E4498-E032-4563-840E-414FBA6F39EC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005A9D-8237-48B6-9863-04831C2C2849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9B1570-3D2F-4EFB-8D71-865FC6A0CFC8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55AEFD-FDBD-4BB4-9BCA-CE31812B79C9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BD5757-4F7C-4ADD-A65D-D97D308669BF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21027-9937-4714-AF86-DD0AA028AF18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3865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타원 102">
            <a:extLst>
              <a:ext uri="{FF2B5EF4-FFF2-40B4-BE49-F238E27FC236}">
                <a16:creationId xmlns:a16="http://schemas.microsoft.com/office/drawing/2014/main" id="{D49AFC8F-238F-4A4B-8A21-11DED163AC09}"/>
              </a:ext>
            </a:extLst>
          </p:cNvPr>
          <p:cNvSpPr/>
          <p:nvPr/>
        </p:nvSpPr>
        <p:spPr>
          <a:xfrm>
            <a:off x="925443" y="970184"/>
            <a:ext cx="917821" cy="917821"/>
          </a:xfrm>
          <a:prstGeom prst="ellipse">
            <a:avLst/>
          </a:prstGeom>
          <a:solidFill>
            <a:schemeClr val="bg1"/>
          </a:solidFill>
          <a:ln>
            <a:solidFill>
              <a:srgbClr val="465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F2F2DD-0F9D-45EC-ADFB-4251B1A1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27" y="1128241"/>
            <a:ext cx="613468" cy="61346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E8670D7-ECEC-4763-AA3A-B8F446D066E1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343DE5-6511-40A4-818F-54CCBB55F4A8}"/>
              </a:ext>
            </a:extLst>
          </p:cNvPr>
          <p:cNvSpPr/>
          <p:nvPr/>
        </p:nvSpPr>
        <p:spPr>
          <a:xfrm flipV="1">
            <a:off x="2025116" y="914481"/>
            <a:ext cx="6723348" cy="1280794"/>
          </a:xfrm>
          <a:prstGeom prst="rect">
            <a:avLst/>
          </a:prstGeom>
          <a:noFill/>
          <a:ln>
            <a:solidFill>
              <a:srgbClr val="465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708A03D-F6C1-43C3-BBCC-D4A734D184D2}"/>
              </a:ext>
            </a:extLst>
          </p:cNvPr>
          <p:cNvGrpSpPr/>
          <p:nvPr/>
        </p:nvGrpSpPr>
        <p:grpSpPr>
          <a:xfrm>
            <a:off x="922024" y="2431876"/>
            <a:ext cx="917821" cy="1084229"/>
            <a:chOff x="3107250" y="1049322"/>
            <a:chExt cx="1260000" cy="148844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C4A7D42-D696-4EF8-AD12-FC2EE15FCD4D}"/>
                </a:ext>
              </a:extLst>
            </p:cNvPr>
            <p:cNvGrpSpPr/>
            <p:nvPr/>
          </p:nvGrpSpPr>
          <p:grpSpPr>
            <a:xfrm>
              <a:off x="3107250" y="1049322"/>
              <a:ext cx="1260000" cy="1260000"/>
              <a:chOff x="3199440" y="1694046"/>
              <a:chExt cx="1260000" cy="126000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EF16B8D-8AC1-4F49-8D49-1EB2C9674507}"/>
                  </a:ext>
                </a:extLst>
              </p:cNvPr>
              <p:cNvSpPr/>
              <p:nvPr/>
            </p:nvSpPr>
            <p:spPr>
              <a:xfrm>
                <a:off x="3199440" y="1694046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44462F1B-2325-486F-8B59-BCA200F4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1423" y="1772816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469A9E-C296-44E9-BC82-D1D497B543E3}"/>
                </a:ext>
              </a:extLst>
            </p:cNvPr>
            <p:cNvSpPr/>
            <p:nvPr/>
          </p:nvSpPr>
          <p:spPr>
            <a:xfrm>
              <a:off x="3171155" y="2169933"/>
              <a:ext cx="1141581" cy="367836"/>
            </a:xfrm>
            <a:prstGeom prst="rect">
              <a:avLst/>
            </a:prstGeom>
            <a:solidFill>
              <a:srgbClr val="465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육문수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F0E949-41EC-4540-900F-F70EFFFF336E}"/>
              </a:ext>
            </a:extLst>
          </p:cNvPr>
          <p:cNvGrpSpPr/>
          <p:nvPr/>
        </p:nvGrpSpPr>
        <p:grpSpPr>
          <a:xfrm>
            <a:off x="922024" y="3836888"/>
            <a:ext cx="917821" cy="1084229"/>
            <a:chOff x="318174" y="4855076"/>
            <a:chExt cx="1260000" cy="148844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EF86D64-5727-4593-B20B-AD95B367A20D}"/>
                </a:ext>
              </a:extLst>
            </p:cNvPr>
            <p:cNvGrpSpPr/>
            <p:nvPr/>
          </p:nvGrpSpPr>
          <p:grpSpPr>
            <a:xfrm>
              <a:off x="318174" y="4855076"/>
              <a:ext cx="1260000" cy="1260000"/>
              <a:chOff x="5087369" y="1694046"/>
              <a:chExt cx="1260000" cy="12600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EAE5A2-9F0F-4025-8423-C3DDCD8D118E}"/>
                  </a:ext>
                </a:extLst>
              </p:cNvPr>
              <p:cNvSpPr/>
              <p:nvPr/>
            </p:nvSpPr>
            <p:spPr>
              <a:xfrm>
                <a:off x="5087369" y="1694046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656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BD0DBA5-47F1-4DA8-A9AC-D4AB4DCFA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7369" y="1772816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9DB2E23-601C-45E0-9B3F-3CA9E1FAED6B}"/>
                </a:ext>
              </a:extLst>
            </p:cNvPr>
            <p:cNvSpPr/>
            <p:nvPr/>
          </p:nvSpPr>
          <p:spPr>
            <a:xfrm>
              <a:off x="383327" y="5975687"/>
              <a:ext cx="1141581" cy="367836"/>
            </a:xfrm>
            <a:prstGeom prst="rect">
              <a:avLst/>
            </a:prstGeom>
            <a:solidFill>
              <a:srgbClr val="465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김태균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70C102-1463-4835-80C4-BF2E07F52B4F}"/>
              </a:ext>
            </a:extLst>
          </p:cNvPr>
          <p:cNvSpPr/>
          <p:nvPr/>
        </p:nvSpPr>
        <p:spPr>
          <a:xfrm flipV="1">
            <a:off x="2025116" y="2336829"/>
            <a:ext cx="6718898" cy="1280794"/>
          </a:xfrm>
          <a:prstGeom prst="rect">
            <a:avLst/>
          </a:prstGeom>
          <a:noFill/>
          <a:ln>
            <a:solidFill>
              <a:srgbClr val="465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592A1ED-2300-4DE1-8B62-DA9015E79037}"/>
              </a:ext>
            </a:extLst>
          </p:cNvPr>
          <p:cNvSpPr/>
          <p:nvPr/>
        </p:nvSpPr>
        <p:spPr>
          <a:xfrm flipV="1">
            <a:off x="2025116" y="3759177"/>
            <a:ext cx="6718898" cy="1280794"/>
          </a:xfrm>
          <a:prstGeom prst="rect">
            <a:avLst/>
          </a:prstGeom>
          <a:noFill/>
          <a:ln>
            <a:solidFill>
              <a:srgbClr val="465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093CC12-E9AC-46C0-9E21-76E77E4329CF}"/>
              </a:ext>
            </a:extLst>
          </p:cNvPr>
          <p:cNvSpPr/>
          <p:nvPr/>
        </p:nvSpPr>
        <p:spPr>
          <a:xfrm>
            <a:off x="952902" y="1792486"/>
            <a:ext cx="831561" cy="267942"/>
          </a:xfrm>
          <a:prstGeom prst="rect">
            <a:avLst/>
          </a:prstGeom>
          <a:solidFill>
            <a:srgbClr val="465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박효완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62ADB-6134-4400-8FAD-F4884DABD947}"/>
              </a:ext>
            </a:extLst>
          </p:cNvPr>
          <p:cNvSpPr txBox="1"/>
          <p:nvPr/>
        </p:nvSpPr>
        <p:spPr>
          <a:xfrm>
            <a:off x="2133128" y="1102487"/>
            <a:ext cx="650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개인목표</a:t>
            </a:r>
            <a:r>
              <a:rPr lang="en-US" altLang="ko-KR" sz="1600" dirty="0"/>
              <a:t>: </a:t>
            </a:r>
            <a:r>
              <a:rPr lang="ko-KR" altLang="en-US" sz="1600" dirty="0"/>
              <a:t>서버의 개념을 알고 </a:t>
            </a:r>
            <a:r>
              <a:rPr lang="ko-KR" altLang="en-US" sz="1600" dirty="0" err="1"/>
              <a:t>라즈베리파이와</a:t>
            </a:r>
            <a:r>
              <a:rPr lang="ko-KR" altLang="en-US" sz="1600" dirty="0"/>
              <a:t> 안드로이드 연동과 안드로이드 애플리케이션으로 사용성을 높이겠습니다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완성도 있게 구현하고  프로그래밍 실력향상을 목표로 하고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A3226A-92FE-4376-AE0F-9F78D81334B3}"/>
              </a:ext>
            </a:extLst>
          </p:cNvPr>
          <p:cNvSpPr/>
          <p:nvPr/>
        </p:nvSpPr>
        <p:spPr>
          <a:xfrm flipV="1">
            <a:off x="2025116" y="5181524"/>
            <a:ext cx="6718898" cy="1280794"/>
          </a:xfrm>
          <a:prstGeom prst="rect">
            <a:avLst/>
          </a:prstGeom>
          <a:noFill/>
          <a:ln>
            <a:solidFill>
              <a:srgbClr val="465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118F734-63A6-427E-AF1A-CBE8939D6056}"/>
              </a:ext>
            </a:extLst>
          </p:cNvPr>
          <p:cNvSpPr txBox="1"/>
          <p:nvPr/>
        </p:nvSpPr>
        <p:spPr>
          <a:xfrm>
            <a:off x="2124850" y="2544697"/>
            <a:ext cx="6507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개인목표</a:t>
            </a:r>
            <a:r>
              <a:rPr lang="en-US" altLang="ko-KR" sz="1600" dirty="0"/>
              <a:t>: </a:t>
            </a:r>
            <a:r>
              <a:rPr lang="ko-KR" altLang="en-US" sz="1600" dirty="0"/>
              <a:t>하드웨어를 설계 및 </a:t>
            </a:r>
            <a:r>
              <a:rPr lang="en-US" altLang="ko-KR" sz="1600" dirty="0"/>
              <a:t>3D printing</a:t>
            </a:r>
            <a:r>
              <a:rPr lang="ko-KR" altLang="en-US" sz="1600" dirty="0"/>
              <a:t>을 하여 제품화 하겠습니다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안드로이드와 연동을 통해 사용자의 접근성을 높이고 제품의 예산을 조절하여 시장가치가 있는 제품을 완성시키는 것을 목표로 하겠습니다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C1A692-8993-4894-8EC6-FF0753B21CA6}"/>
              </a:ext>
            </a:extLst>
          </p:cNvPr>
          <p:cNvSpPr txBox="1"/>
          <p:nvPr/>
        </p:nvSpPr>
        <p:spPr>
          <a:xfrm>
            <a:off x="2141465" y="3862005"/>
            <a:ext cx="6507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개인목표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딥러닝을</a:t>
            </a:r>
            <a:r>
              <a:rPr lang="ko-KR" altLang="en-US" sz="1600" dirty="0"/>
              <a:t> 공부하고</a:t>
            </a:r>
            <a:r>
              <a:rPr lang="en-US" altLang="ko-KR" sz="1600" dirty="0"/>
              <a:t>, </a:t>
            </a:r>
            <a:r>
              <a:rPr lang="ko-KR" altLang="en-US" sz="1600" dirty="0"/>
              <a:t>정확도를 위해 여러 가지 모델을 사용하여 정확도를 높이겠습니다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en-US" altLang="ko-KR" sz="1600" dirty="0"/>
              <a:t>ubuntu </a:t>
            </a:r>
            <a:r>
              <a:rPr lang="ko-KR" altLang="en-US" sz="1600" dirty="0"/>
              <a:t>운영체제를 바탕으로 </a:t>
            </a:r>
            <a:r>
              <a:rPr lang="en-US" altLang="ko-KR" sz="1600" dirty="0" err="1"/>
              <a:t>virtualenv</a:t>
            </a:r>
            <a:r>
              <a:rPr lang="en-US" altLang="ko-KR" sz="1600" dirty="0"/>
              <a:t> </a:t>
            </a:r>
            <a:r>
              <a:rPr lang="ko-KR" altLang="en-US" sz="1600" dirty="0"/>
              <a:t>등 툴을 사용하여 </a:t>
            </a:r>
            <a:r>
              <a:rPr lang="ko-KR" altLang="en-US" sz="1600" dirty="0" err="1"/>
              <a:t>모듈별</a:t>
            </a:r>
            <a:r>
              <a:rPr lang="ko-KR" altLang="en-US" sz="1600" dirty="0"/>
              <a:t> 충돌을 유의하여 설계 중 이슈들을 효율적으로 해결하고 싶습니다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C67C50-1777-4DA8-8BC1-92F26FADBF5E}"/>
              </a:ext>
            </a:extLst>
          </p:cNvPr>
          <p:cNvSpPr txBox="1"/>
          <p:nvPr/>
        </p:nvSpPr>
        <p:spPr>
          <a:xfrm>
            <a:off x="2184236" y="5317982"/>
            <a:ext cx="650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개인목표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다양한 서류작업 능력을 향상시키고 앱의 다양한 </a:t>
            </a:r>
            <a:r>
              <a:rPr lang="en-US" altLang="ko-KR" sz="1600" dirty="0"/>
              <a:t>UI</a:t>
            </a:r>
            <a:r>
              <a:rPr lang="ko-KR" altLang="en-US" sz="1600" dirty="0"/>
              <a:t>와 </a:t>
            </a:r>
            <a:r>
              <a:rPr lang="en-US" altLang="ko-KR" sz="1600" dirty="0"/>
              <a:t>UX</a:t>
            </a:r>
            <a:r>
              <a:rPr lang="ko-KR" altLang="en-US" sz="1600" dirty="0"/>
              <a:t>를 공부하겠습니다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그리하여 사용자의 편의성을 최대한 반영하여 손 쉽게 사용할 수 있도록 만들고 싶습니다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7732F-5E42-40A7-BD89-D830C8AB66D8}"/>
              </a:ext>
            </a:extLst>
          </p:cNvPr>
          <p:cNvGrpSpPr/>
          <p:nvPr/>
        </p:nvGrpSpPr>
        <p:grpSpPr>
          <a:xfrm>
            <a:off x="922024" y="5241901"/>
            <a:ext cx="917821" cy="1079700"/>
            <a:chOff x="922024" y="5241901"/>
            <a:chExt cx="917821" cy="10797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DE46EC5-61AF-45DC-852C-9AEC65EA7AFC}"/>
                </a:ext>
              </a:extLst>
            </p:cNvPr>
            <p:cNvSpPr/>
            <p:nvPr/>
          </p:nvSpPr>
          <p:spPr>
            <a:xfrm>
              <a:off x="922024" y="5241901"/>
              <a:ext cx="917821" cy="917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656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4E3AD9-AC37-41E9-BC32-C674760E8E82}"/>
                </a:ext>
              </a:extLst>
            </p:cNvPr>
            <p:cNvSpPr/>
            <p:nvPr/>
          </p:nvSpPr>
          <p:spPr>
            <a:xfrm>
              <a:off x="957051" y="6053659"/>
              <a:ext cx="831561" cy="267942"/>
            </a:xfrm>
            <a:prstGeom prst="rect">
              <a:avLst/>
            </a:prstGeom>
            <a:solidFill>
              <a:srgbClr val="465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신우성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3605D9-EFFB-4734-B8B5-43E7F77C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42" y="5322960"/>
              <a:ext cx="735570" cy="730699"/>
            </a:xfrm>
            <a:prstGeom prst="rect">
              <a:avLst/>
            </a:prstGeom>
          </p:spPr>
        </p:pic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EFA25-A27B-4DBD-B231-5258C81B76F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2F6E699-1390-4C44-8E12-43951E302937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D62924-C94A-4BB8-AB15-201FE9F2744E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CDFB1-078F-46F8-97A0-F447A98A4D0F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90213-7634-4A16-BCA8-0BB7A1E105CC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305244-AFDF-47FB-8C8A-CCC626649845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477206-B14D-4FCC-A181-89725014FBFF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79032E-27C3-4A6E-A793-168FAC8C928E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9B796C-F178-45EE-BAE0-CB4E710EA4C4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99D413-AF5B-4730-B9B4-18CF03E53F0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C7645E-2BCD-44DB-8563-2DA12A6FB1ED}"/>
              </a:ext>
            </a:extLst>
          </p:cNvPr>
          <p:cNvSpPr txBox="1"/>
          <p:nvPr/>
        </p:nvSpPr>
        <p:spPr>
          <a:xfrm>
            <a:off x="108105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1A3BD9-1E42-4349-8306-DF3C4857418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90E6EF-9C33-4C13-B65F-285134506385}"/>
              </a:ext>
            </a:extLst>
          </p:cNvPr>
          <p:cNvSpPr txBox="1"/>
          <p:nvPr/>
        </p:nvSpPr>
        <p:spPr>
          <a:xfrm>
            <a:off x="108706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ED1673-0E2E-49A4-B20A-1A99FFF96EFA}"/>
              </a:ext>
            </a:extLst>
          </p:cNvPr>
          <p:cNvSpPr txBox="1"/>
          <p:nvPr/>
        </p:nvSpPr>
        <p:spPr>
          <a:xfrm>
            <a:off x="109307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3DCE4E-AFD8-488F-B567-093EE28BD1B3}"/>
              </a:ext>
            </a:extLst>
          </p:cNvPr>
          <p:cNvSpPr txBox="1"/>
          <p:nvPr/>
        </p:nvSpPr>
        <p:spPr>
          <a:xfrm>
            <a:off x="111108" y="33064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DB3416-C713-44A6-9098-960693894DBC}"/>
              </a:ext>
            </a:extLst>
          </p:cNvPr>
          <p:cNvSpPr/>
          <p:nvPr/>
        </p:nvSpPr>
        <p:spPr>
          <a:xfrm>
            <a:off x="0" y="430049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각 삼각형 72">
            <a:extLst>
              <a:ext uri="{FF2B5EF4-FFF2-40B4-BE49-F238E27FC236}">
                <a16:creationId xmlns:a16="http://schemas.microsoft.com/office/drawing/2014/main" id="{372C2CB9-DDAB-4AC2-82E5-6922E93E8DA1}"/>
              </a:ext>
            </a:extLst>
          </p:cNvPr>
          <p:cNvSpPr/>
          <p:nvPr/>
        </p:nvSpPr>
        <p:spPr>
          <a:xfrm rot="5400000">
            <a:off x="712038" y="463057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AE3EDC-47F2-4D39-A6D7-9491D15ED86A}"/>
              </a:ext>
            </a:extLst>
          </p:cNvPr>
          <p:cNvSpPr txBox="1"/>
          <p:nvPr/>
        </p:nvSpPr>
        <p:spPr>
          <a:xfrm>
            <a:off x="109908" y="381052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F1C6C0-6D45-412B-89DD-714452E69931}"/>
              </a:ext>
            </a:extLst>
          </p:cNvPr>
          <p:cNvSpPr txBox="1"/>
          <p:nvPr/>
        </p:nvSpPr>
        <p:spPr>
          <a:xfrm>
            <a:off x="110509" y="43145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7666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Capstone 4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조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4328" y="3005599"/>
            <a:ext cx="2295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동기 및 목적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4348" y="3573016"/>
            <a:ext cx="193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Motivation &amp; Purpose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7_12_10_15_20_20_301">
            <a:hlinkClick r:id="" action="ppaction://media"/>
            <a:extLst>
              <a:ext uri="{FF2B5EF4-FFF2-40B4-BE49-F238E27FC236}">
                <a16:creationId xmlns:a16="http://schemas.microsoft.com/office/drawing/2014/main" id="{65FD86F7-054B-4479-937E-311270A95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857250"/>
            <a:ext cx="9145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1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1571400" y="143893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3749" y="1438933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9051" y="1331476"/>
            <a:ext cx="249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영아돌연사증후군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(SUID)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27985C1-8FB0-422A-8466-1C6E0E8DF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64" y="2158117"/>
            <a:ext cx="3430701" cy="37572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9764ED-8534-4004-9F0E-1155172265B7}"/>
              </a:ext>
            </a:extLst>
          </p:cNvPr>
          <p:cNvSpPr txBox="1"/>
          <p:nvPr/>
        </p:nvSpPr>
        <p:spPr>
          <a:xfrm>
            <a:off x="5079859" y="3068960"/>
            <a:ext cx="338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엎드려 자는 자세가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영아의 질식을 유발하는 가장 큰 요인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8365C-6E8C-4313-B7CC-1E661374CEE0}"/>
              </a:ext>
            </a:extLst>
          </p:cNvPr>
          <p:cNvSpPr txBox="1"/>
          <p:nvPr/>
        </p:nvSpPr>
        <p:spPr>
          <a:xfrm>
            <a:off x="5079859" y="4293096"/>
            <a:ext cx="371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보호자가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항상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지켜 보기는 불가능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E699B5-3FDC-45B9-BDD3-EB8030E6D919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DF312D-B503-4804-8779-A28FB5147729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617B56-B882-47D9-B8E4-D46B81A5E770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002D96-BC1F-4126-BD15-BF7220F5CD7D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82D3F1-5677-4D0E-97A0-F9B2E68A9225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581F42-DFE5-4CD5-88E7-3BF8AE138504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0D783F-A049-4CBD-B25A-E95A938AD606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030909-3448-4178-BF70-DEBF31845CDB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A0FD2B-3C0F-4921-B8A3-7DF573ED26C6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7B60E0-08AE-43EB-872A-209D7FA1130E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B10DE-7988-417C-8C1A-958A6246CF4A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FEC82A-B7E9-4DCB-AA3F-8BBEF73ED3CF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AEC842-70A5-4B91-B794-11A7569FCF63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8E577-1F98-46A7-8A17-419373F7A53B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8D1B0D-5658-49A2-9FE0-0D239C3B7563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56A038-F740-47EB-B625-199205CB9590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0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39752" y="2276872"/>
            <a:ext cx="4824536" cy="218550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39752" y="2695756"/>
            <a:ext cx="48245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영아의 기도를 막는 위험한 자세일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즉각 알림이 울림으로써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빠르게 발견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영아 돌연사의 가장 큰 원인인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질식사를 방지</a:t>
            </a:r>
            <a:endParaRPr lang="ko-KR" altLang="en-US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45FD8-6CBD-4D0D-8379-A401FDD46327}"/>
              </a:ext>
            </a:extLst>
          </p:cNvPr>
          <p:cNvGrpSpPr/>
          <p:nvPr/>
        </p:nvGrpSpPr>
        <p:grpSpPr>
          <a:xfrm>
            <a:off x="3455876" y="4869160"/>
            <a:ext cx="2232248" cy="369332"/>
            <a:chOff x="3275856" y="4869160"/>
            <a:chExt cx="2232248" cy="369332"/>
          </a:xfrm>
        </p:grpSpPr>
        <p:sp>
          <p:nvSpPr>
            <p:cNvPr id="29" name="갈매기형 수장 28"/>
            <p:cNvSpPr/>
            <p:nvPr/>
          </p:nvSpPr>
          <p:spPr>
            <a:xfrm>
              <a:off x="3423507" y="496122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3275856" y="496122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78549" y="4869160"/>
              <a:ext cx="1829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목적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사망률 감소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B0A2341-4FC8-4F8C-A002-0D0FB8BE5BA9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361EC4-8A01-41A0-A516-1B8862BFE9B9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170762-6AF5-4EB4-AF42-BF3729AAD44B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408938-7073-4521-9AA0-377F1EB84AF7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EFC008-5D84-4942-903A-971AB2269536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EAF472-B183-4DAE-954D-FEE944888E4D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23D01-CD61-4236-8CA1-69CFFB70AE64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1B3A02-D6C8-46F5-93B4-360B927919F2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3BFE28-930D-42EC-818D-E86E05703B27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7B344F-C7A4-4134-8E23-B7FD28743C41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A946D7-A58D-4C3C-B25D-8F470B78D823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1B94E2-AC52-4CF0-AF04-F55929181979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4BCB0F1-5D5D-432A-9171-4A247B88285E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6E3F1F-1963-4FE1-A6D9-EF12B5FA2940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143EB9B-6C78-4E9C-A91F-6E3CACA832D9}"/>
              </a:ext>
            </a:extLst>
          </p:cNvPr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1BE24D8D-061A-465A-AA25-D91AF13AA464}"/>
              </a:ext>
            </a:extLst>
          </p:cNvPr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2E838C-977A-43F6-9A43-2148585DDC11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5B60C4-6691-46E9-BF25-3F0DBEC104B2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3205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B59ED-86DB-44DE-BB95-C6D49445944B}"/>
              </a:ext>
            </a:extLst>
          </p:cNvPr>
          <p:cNvSpPr txBox="1"/>
          <p:nvPr/>
        </p:nvSpPr>
        <p:spPr>
          <a:xfrm>
            <a:off x="3042944" y="3005599"/>
            <a:ext cx="305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타제품과의 차별성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EB283-A935-48E4-8DE7-7A4D123C15F9}"/>
              </a:ext>
            </a:extLst>
          </p:cNvPr>
          <p:cNvSpPr txBox="1"/>
          <p:nvPr/>
        </p:nvSpPr>
        <p:spPr>
          <a:xfrm>
            <a:off x="3592005" y="3573016"/>
            <a:ext cx="195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2253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060853-8AA2-4BBC-AED6-D886AE54CAB5}"/>
              </a:ext>
            </a:extLst>
          </p:cNvPr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C8BAC516-9625-41E2-A78E-F7E395C6E5A5}"/>
              </a:ext>
            </a:extLst>
          </p:cNvPr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E141FC0-F39B-4D01-B8D9-39719E2DF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86" y="2564904"/>
            <a:ext cx="2420371" cy="1612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06B7A2-C19C-4C8B-A007-A022610F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30" y="2564904"/>
            <a:ext cx="2268252" cy="1590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03F962F-5BB0-4E7F-A0FC-DE9D8BB04BD3}"/>
              </a:ext>
            </a:extLst>
          </p:cNvPr>
          <p:cNvSpPr txBox="1"/>
          <p:nvPr/>
        </p:nvSpPr>
        <p:spPr>
          <a:xfrm>
            <a:off x="2388390" y="4988205"/>
            <a:ext cx="436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부착형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제품들이 다수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 문제 발생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10F182-3500-4903-A55D-35A39EF1CFF1}"/>
              </a:ext>
            </a:extLst>
          </p:cNvPr>
          <p:cNvSpPr txBox="1"/>
          <p:nvPr/>
        </p:nvSpPr>
        <p:spPr>
          <a:xfrm>
            <a:off x="5382090" y="4347102"/>
            <a:ext cx="186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웨어러블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7E579F-0EDA-4550-9A44-50B12B22E8A5}"/>
              </a:ext>
            </a:extLst>
          </p:cNvPr>
          <p:cNvSpPr txBox="1"/>
          <p:nvPr/>
        </p:nvSpPr>
        <p:spPr>
          <a:xfrm>
            <a:off x="2303748" y="4347102"/>
            <a:ext cx="186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웨어러블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올비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B2A3F7-D4BE-4EE3-B1E9-A9BE375E5EDA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타제품과의 차별성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갈매기형 수장 25">
            <a:extLst>
              <a:ext uri="{FF2B5EF4-FFF2-40B4-BE49-F238E27FC236}">
                <a16:creationId xmlns:a16="http://schemas.microsoft.com/office/drawing/2014/main" id="{64A65CE4-574C-42CC-9E79-4225EB22FF8B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갈매기형 수장 26">
            <a:extLst>
              <a:ext uri="{FF2B5EF4-FFF2-40B4-BE49-F238E27FC236}">
                <a16:creationId xmlns:a16="http://schemas.microsoft.com/office/drawing/2014/main" id="{283F728C-D4B3-41AC-B5EE-5C4905B8F8F0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8ED9E5-43AD-4A74-B336-92FAE51B90F7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0618E1-E4B7-4BD1-B3F2-C7454E664257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27E435-CBD4-4519-A5FC-25B55BBCCFEA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517ABA-D942-4409-BFB0-9BB417F1CB80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CF09C4-A9CF-4046-81CF-1B12F683A3D8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4F6DE4-5295-433F-9F7F-F36B9EC04C95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ABA9CF-1B26-45C1-A971-A64059EAB0A1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39A437-C198-4888-B6F9-F00D1315C2BD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40E9A5-D4F9-4185-8B6F-7CFA59FEF926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AD9E79-7C22-42DE-8560-EEEE8E0C4A61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9583EB-03EE-4476-B73C-AF36FDE99D2F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436A3-1951-408C-A664-36E32204C471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E44792-EFA6-4234-9B33-CC6328536FCF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F0D002-621C-497C-AFC8-DCDBEF7F6826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8186BE-32D6-41D3-A5CD-188CC5AC33A5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41C7AC-74E0-4193-8551-563431008294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49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C5357A3-87F2-4A1F-9ACD-E32859D78F2D}"/>
              </a:ext>
            </a:extLst>
          </p:cNvPr>
          <p:cNvSpPr/>
          <p:nvPr/>
        </p:nvSpPr>
        <p:spPr>
          <a:xfrm>
            <a:off x="3923928" y="2924944"/>
            <a:ext cx="1227939" cy="122793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57CBDAF-6479-4079-BB9D-A29F8BB7D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22" y="3132039"/>
            <a:ext cx="813749" cy="813749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46FE92A3-388D-414B-B087-5E1EB4C5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08" y="2183889"/>
            <a:ext cx="2419932" cy="24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2EAF23E7-A3B9-4BC4-A4D6-E33D93CFE62D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3402821" y="1789867"/>
            <a:ext cx="432048" cy="1838106"/>
          </a:xfrm>
          <a:prstGeom prst="curved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27D4AC56-ECB7-42C4-B6A3-302DED5F4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594397"/>
            <a:ext cx="1891038" cy="1891038"/>
          </a:xfrm>
          <a:prstGeom prst="rect">
            <a:avLst/>
          </a:prstGeom>
        </p:spPr>
      </p:pic>
      <p:sp>
        <p:nvSpPr>
          <p:cNvPr id="1032" name="L 도형 1031">
            <a:extLst>
              <a:ext uri="{FF2B5EF4-FFF2-40B4-BE49-F238E27FC236}">
                <a16:creationId xmlns:a16="http://schemas.microsoft.com/office/drawing/2014/main" id="{BDF033F7-A423-4D8A-A44A-C412536D4603}"/>
              </a:ext>
            </a:extLst>
          </p:cNvPr>
          <p:cNvSpPr/>
          <p:nvPr/>
        </p:nvSpPr>
        <p:spPr>
          <a:xfrm rot="13402728">
            <a:off x="5414868" y="3381640"/>
            <a:ext cx="314544" cy="314544"/>
          </a:xfrm>
          <a:prstGeom prst="corner">
            <a:avLst>
              <a:gd name="adj1" fmla="val 28658"/>
              <a:gd name="adj2" fmla="val 30343"/>
            </a:avLst>
          </a:prstGeom>
          <a:solidFill>
            <a:srgbClr val="FE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98181D8A-0606-4160-A105-C53010274AA5}"/>
              </a:ext>
            </a:extLst>
          </p:cNvPr>
          <p:cNvSpPr/>
          <p:nvPr/>
        </p:nvSpPr>
        <p:spPr>
          <a:xfrm rot="13402728">
            <a:off x="5664745" y="3381639"/>
            <a:ext cx="314544" cy="314544"/>
          </a:xfrm>
          <a:prstGeom prst="corner">
            <a:avLst>
              <a:gd name="adj1" fmla="val 28658"/>
              <a:gd name="adj2" fmla="val 30343"/>
            </a:avLst>
          </a:prstGeom>
          <a:solidFill>
            <a:srgbClr val="FE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060853-8AA2-4BBC-AED6-D886AE54CAB5}"/>
              </a:ext>
            </a:extLst>
          </p:cNvPr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C8BAC516-9625-41E2-A78E-F7E395C6E5A5}"/>
              </a:ext>
            </a:extLst>
          </p:cNvPr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E1E3B-71D1-4261-8ED8-15488DE951F8}"/>
              </a:ext>
            </a:extLst>
          </p:cNvPr>
          <p:cNvSpPr txBox="1"/>
          <p:nvPr/>
        </p:nvSpPr>
        <p:spPr>
          <a:xfrm>
            <a:off x="2807804" y="49411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모빌이나 천장에 카메라를 부착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BFD619-3C36-4C65-9E7F-7276186A0580}"/>
              </a:ext>
            </a:extLst>
          </p:cNvPr>
          <p:cNvSpPr txBox="1"/>
          <p:nvPr/>
        </p:nvSpPr>
        <p:spPr>
          <a:xfrm>
            <a:off x="19797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타제품과의 차별성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갈매기형 수장 25">
            <a:extLst>
              <a:ext uri="{FF2B5EF4-FFF2-40B4-BE49-F238E27FC236}">
                <a16:creationId xmlns:a16="http://schemas.microsoft.com/office/drawing/2014/main" id="{68847D8B-CE9E-489E-8BAD-234FD5D461AC}"/>
              </a:ext>
            </a:extLst>
          </p:cNvPr>
          <p:cNvSpPr/>
          <p:nvPr/>
        </p:nvSpPr>
        <p:spPr>
          <a:xfrm>
            <a:off x="1767323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26">
            <a:extLst>
              <a:ext uri="{FF2B5EF4-FFF2-40B4-BE49-F238E27FC236}">
                <a16:creationId xmlns:a16="http://schemas.microsoft.com/office/drawing/2014/main" id="{C5487477-C45E-4A7C-931D-5F288335AE04}"/>
              </a:ext>
            </a:extLst>
          </p:cNvPr>
          <p:cNvSpPr/>
          <p:nvPr/>
        </p:nvSpPr>
        <p:spPr>
          <a:xfrm>
            <a:off x="1619672" y="15016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2C898F-AA36-42E0-A4E5-949AE9FEBFFD}"/>
              </a:ext>
            </a:extLst>
          </p:cNvPr>
          <p:cNvSpPr txBox="1"/>
          <p:nvPr/>
        </p:nvSpPr>
        <p:spPr>
          <a:xfrm>
            <a:off x="755576" y="13961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B1B1B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및 목적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B1B1B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F5FD3F-DCD4-4E4E-986E-0945CE823CAC}"/>
              </a:ext>
            </a:extLst>
          </p:cNvPr>
          <p:cNvSpPr txBox="1"/>
          <p:nvPr/>
        </p:nvSpPr>
        <p:spPr>
          <a:xfrm>
            <a:off x="3071397" y="132581"/>
            <a:ext cx="1048439" cy="28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39FDCA-B56E-4CB6-AD2F-A1A8787BC75B}"/>
              </a:ext>
            </a:extLst>
          </p:cNvPr>
          <p:cNvSpPr txBox="1"/>
          <p:nvPr/>
        </p:nvSpPr>
        <p:spPr>
          <a:xfrm>
            <a:off x="5028837" y="132581"/>
            <a:ext cx="135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타겟층 및 수익모델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567D90-3443-4A2D-BF01-F693533A6F99}"/>
              </a:ext>
            </a:extLst>
          </p:cNvPr>
          <p:cNvSpPr txBox="1"/>
          <p:nvPr/>
        </p:nvSpPr>
        <p:spPr>
          <a:xfrm>
            <a:off x="7180331" y="139611"/>
            <a:ext cx="77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BFA6F8-6EFA-4D7F-A9FF-98DF58051D7F}"/>
              </a:ext>
            </a:extLst>
          </p:cNvPr>
          <p:cNvSpPr txBox="1"/>
          <p:nvPr/>
        </p:nvSpPr>
        <p:spPr>
          <a:xfrm>
            <a:off x="7953745" y="139611"/>
            <a:ext cx="10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 목표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6CEF34-CBE1-4179-B34E-D450C5598F9A}"/>
              </a:ext>
            </a:extLst>
          </p:cNvPr>
          <p:cNvSpPr txBox="1"/>
          <p:nvPr/>
        </p:nvSpPr>
        <p:spPr>
          <a:xfrm>
            <a:off x="6384416" y="139611"/>
            <a:ext cx="799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DADAD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DADAD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B50143-4D84-48DB-9CE4-D5A00FC6A135}"/>
              </a:ext>
            </a:extLst>
          </p:cNvPr>
          <p:cNvSpPr txBox="1"/>
          <p:nvPr/>
        </p:nvSpPr>
        <p:spPr>
          <a:xfrm>
            <a:off x="4116160" y="139611"/>
            <a:ext cx="91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2C2C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활용가능성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2C2C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016510-08CA-4917-A5BB-2B0871BC18AC}"/>
              </a:ext>
            </a:extLst>
          </p:cNvPr>
          <p:cNvSpPr txBox="1"/>
          <p:nvPr/>
        </p:nvSpPr>
        <p:spPr>
          <a:xfrm>
            <a:off x="1688004" y="139611"/>
            <a:ext cx="138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타제품과의 차별성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E638A-65AC-403E-9763-F921077856D7}"/>
              </a:ext>
            </a:extLst>
          </p:cNvPr>
          <p:cNvSpPr txBox="1"/>
          <p:nvPr/>
        </p:nvSpPr>
        <p:spPr>
          <a:xfrm>
            <a:off x="107504" y="345653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563936-F54B-4958-BBA4-0D3D13B99A01}"/>
              </a:ext>
            </a:extLst>
          </p:cNvPr>
          <p:cNvSpPr txBox="1"/>
          <p:nvPr/>
        </p:nvSpPr>
        <p:spPr>
          <a:xfrm>
            <a:off x="107504" y="13114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804353-90D6-4093-9BF4-E18B9CA0F7F2}"/>
              </a:ext>
            </a:extLst>
          </p:cNvPr>
          <p:cNvSpPr txBox="1"/>
          <p:nvPr/>
        </p:nvSpPr>
        <p:spPr>
          <a:xfrm>
            <a:off x="108105" y="174043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A19094-3BD9-4E38-A0A0-4AB81533AE2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E7C11F-8A61-462D-9C13-F1E36EB55EB9}"/>
              </a:ext>
            </a:extLst>
          </p:cNvPr>
          <p:cNvSpPr txBox="1"/>
          <p:nvPr/>
        </p:nvSpPr>
        <p:spPr>
          <a:xfrm>
            <a:off x="108706" y="21694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CA01EF-4E46-4EB1-B4C4-EE17FB67DA92}"/>
              </a:ext>
            </a:extLst>
          </p:cNvPr>
          <p:cNvSpPr txBox="1"/>
          <p:nvPr/>
        </p:nvSpPr>
        <p:spPr>
          <a:xfrm>
            <a:off x="109307" y="259848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78D86B-D63A-4A7D-9FE9-905EA469E9C6}"/>
              </a:ext>
            </a:extLst>
          </p:cNvPr>
          <p:cNvSpPr txBox="1"/>
          <p:nvPr/>
        </p:nvSpPr>
        <p:spPr>
          <a:xfrm>
            <a:off x="111108" y="30275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418885-F129-45CC-8269-3DDAC42FEAF1}"/>
              </a:ext>
            </a:extLst>
          </p:cNvPr>
          <p:cNvSpPr txBox="1"/>
          <p:nvPr/>
        </p:nvSpPr>
        <p:spPr>
          <a:xfrm>
            <a:off x="109908" y="388555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1080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1197</Words>
  <Application>Microsoft Office PowerPoint</Application>
  <PresentationFormat>화면 슬라이드 쇼(4:3)</PresentationFormat>
  <Paragraphs>419</Paragraphs>
  <Slides>27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Wingdings</vt:lpstr>
      <vt:lpstr>Yoon 윤고딕 550_TT</vt:lpstr>
      <vt:lpstr>나눔스퀘어</vt:lpstr>
      <vt:lpstr>나눔바른펜</vt:lpstr>
      <vt:lpstr>나눔스퀘어라운드 ExtraBold</vt:lpstr>
      <vt:lpstr>맑은 고딕</vt:lpstr>
      <vt:lpstr>Nanum Gothic</vt:lpstr>
      <vt:lpstr>Yoon 윤고딕 520_TT</vt:lpstr>
      <vt:lpstr>나눔바른고딕</vt:lpstr>
      <vt:lpstr>나눔바른고딕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Yookmoonsu</cp:lastModifiedBy>
  <cp:revision>129</cp:revision>
  <dcterms:created xsi:type="dcterms:W3CDTF">2013-09-05T09:43:46Z</dcterms:created>
  <dcterms:modified xsi:type="dcterms:W3CDTF">2018-03-23T07:25:03Z</dcterms:modified>
</cp:coreProperties>
</file>